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7"/>
  </p:notesMasterIdLst>
  <p:sldIdLst>
    <p:sldId id="256"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280" r:id="rId26"/>
  </p:sldIdLst>
  <p:sldSz cx="12192000" cy="6858000"/>
  <p:notesSz cx="7010400" cy="9296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1FEF5E9-C91E-44C1-B107-06B38ECABD09}">
          <p14:sldIdLst>
            <p14:sldId id="256"/>
            <p14:sldId id="281"/>
            <p14:sldId id="282"/>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301"/>
            <p14:sldId id="302"/>
            <p14:sldId id="280"/>
          </p14:sldIdLst>
        </p14:section>
        <p14:section name="Beispielfolien" id="{FBE52BBF-6723-4047-B40D-54462145D39B}">
          <p14:sldIdLst/>
        </p14:section>
      </p14:sectionLst>
    </p:ext>
    <p:ext uri="{EFAFB233-063F-42B5-8137-9DF3F51BA10A}">
      <p15:sldGuideLst xmlns:p15="http://schemas.microsoft.com/office/powerpoint/2012/main">
        <p15:guide id="1" orient="horz" pos="498" userDrawn="1">
          <p15:clr>
            <a:srgbClr val="A4A3A4"/>
          </p15:clr>
        </p15:guide>
        <p15:guide id="2" pos="461" userDrawn="1">
          <p15:clr>
            <a:srgbClr val="A4A3A4"/>
          </p15:clr>
        </p15:guide>
        <p15:guide id="3" pos="7219" userDrawn="1">
          <p15:clr>
            <a:srgbClr val="A4A3A4"/>
          </p15:clr>
        </p15:guide>
        <p15:guide id="4" orient="horz" pos="913" userDrawn="1">
          <p15:clr>
            <a:srgbClr val="A4A3A4"/>
          </p15:clr>
        </p15:guide>
        <p15:guide id="5" orient="horz" pos="362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2B9A47-B406-1B42-1721-47C613F1C2D8}" name="Buchholtz, Jytte (KBV)" initials="BJ(" userId="S::JBuchholtz@kbv.de::8798c386-7bd7-4da7-899b-f208a8e73e8b" providerId="AD"/>
  <p188:author id="{F859E659-A4BF-ADEF-EC45-9189FD744957}" name="Reick, Tanja (KBV)" initials="RT(" userId="S::TReick@KBV.DE::5ad276cc-1dd4-4bea-8929-1061e0f92e9d" providerId="AD"/>
  <p188:author id="{973271D5-F8F8-139E-EBF5-193D8721FA26}" name="Reick, Tanja (KBV)" initials="Re" userId="Reick, Tanja (KBV)"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51" autoAdjust="0"/>
    <p:restoredTop sz="96000" autoAdjust="0"/>
  </p:normalViewPr>
  <p:slideViewPr>
    <p:cSldViewPr snapToGrid="0" showGuides="1">
      <p:cViewPr varScale="1">
        <p:scale>
          <a:sx n="97" d="100"/>
          <a:sy n="97" d="100"/>
        </p:scale>
        <p:origin x="72" y="192"/>
      </p:cViewPr>
      <p:guideLst>
        <p:guide orient="horz" pos="498"/>
        <p:guide pos="461"/>
        <p:guide pos="7219"/>
        <p:guide orient="horz" pos="913"/>
        <p:guide orient="horz" pos="3627"/>
      </p:guideLst>
    </p:cSldViewPr>
  </p:slideViewPr>
  <p:notesTextViewPr>
    <p:cViewPr>
      <p:scale>
        <a:sx n="3" d="2"/>
        <a:sy n="3" d="2"/>
      </p:scale>
      <p:origin x="0" y="0"/>
    </p:cViewPr>
  </p:notesTextViewPr>
  <p:sorterViewPr>
    <p:cViewPr>
      <p:scale>
        <a:sx n="100" d="100"/>
        <a:sy n="100" d="100"/>
      </p:scale>
      <p:origin x="0" y="-94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de-DE" dirty="0"/>
          </a:p>
        </p:txBody>
      </p:sp>
      <p:sp>
        <p:nvSpPr>
          <p:cNvPr id="3" name="Datumsplatzhalt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4B5A8A8-EF68-4013-95C9-55F0B29DE8C3}" type="datetimeFigureOut">
              <a:rPr lang="de-DE" smtClean="0"/>
              <a:t>12.11.2025</a:t>
            </a:fld>
            <a:endParaRPr lang="de-DE" dirty="0"/>
          </a:p>
        </p:txBody>
      </p:sp>
      <p:sp>
        <p:nvSpPr>
          <p:cNvPr id="4" name="Folienbildplatzhalt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de-DE" dirty="0"/>
          </a:p>
        </p:txBody>
      </p:sp>
      <p:sp>
        <p:nvSpPr>
          <p:cNvPr id="5" name="Notizenplatzhalt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de-DE" dirty="0"/>
          </a:p>
        </p:txBody>
      </p:sp>
      <p:sp>
        <p:nvSpPr>
          <p:cNvPr id="7" name="Foliennummernplatzhalt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11EFF85-5E03-4776-8827-129DF3530DA9}" type="slidenum">
              <a:rPr lang="de-DE" smtClean="0"/>
              <a:t>‹Nr.›</a:t>
            </a:fld>
            <a:endParaRPr lang="de-DE" dirty="0"/>
          </a:p>
        </p:txBody>
      </p:sp>
    </p:spTree>
    <p:extLst>
      <p:ext uri="{BB962C8B-B14F-4D97-AF65-F5344CB8AC3E}">
        <p14:creationId xmlns:p14="http://schemas.microsoft.com/office/powerpoint/2010/main" val="31418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11EFF85-5E03-4776-8827-129DF3530DA9}" type="slidenum">
              <a:rPr lang="de-DE" smtClean="0"/>
              <a:t>1</a:t>
            </a:fld>
            <a:endParaRPr lang="de-DE" dirty="0"/>
          </a:p>
        </p:txBody>
      </p:sp>
    </p:spTree>
    <p:extLst>
      <p:ext uri="{BB962C8B-B14F-4D97-AF65-F5344CB8AC3E}">
        <p14:creationId xmlns:p14="http://schemas.microsoft.com/office/powerpoint/2010/main" val="1757422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11EFF85-5E03-4776-8827-129DF3530DA9}" type="slidenum">
              <a:rPr lang="de-DE" smtClean="0"/>
              <a:t>11</a:t>
            </a:fld>
            <a:endParaRPr lang="de-DE" dirty="0"/>
          </a:p>
        </p:txBody>
      </p:sp>
    </p:spTree>
    <p:extLst>
      <p:ext uri="{BB962C8B-B14F-4D97-AF65-F5344CB8AC3E}">
        <p14:creationId xmlns:p14="http://schemas.microsoft.com/office/powerpoint/2010/main" val="12537301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5" name="Hintergrundbild">
            <a:extLst>
              <a:ext uri="{FF2B5EF4-FFF2-40B4-BE49-F238E27FC236}">
                <a16:creationId xmlns:a16="http://schemas.microsoft.com/office/drawing/2014/main" id="{8F85C3F5-7601-41D1-B316-A700DA4B3B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KBV Logo">
            <a:extLst>
              <a:ext uri="{FF2B5EF4-FFF2-40B4-BE49-F238E27FC236}">
                <a16:creationId xmlns:a16="http://schemas.microsoft.com/office/drawing/2014/main" id="{732C4882-F47B-4ED3-9FBA-55128CD3370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00" y="540000"/>
            <a:ext cx="2556487" cy="835200"/>
          </a:xfrm>
          <a:prstGeom prst="rect">
            <a:avLst/>
          </a:prstGeom>
        </p:spPr>
      </p:pic>
      <p:sp>
        <p:nvSpPr>
          <p:cNvPr id="17" name="Rechteck 16" hidden="1">
            <a:extLst>
              <a:ext uri="{FF2B5EF4-FFF2-40B4-BE49-F238E27FC236}">
                <a16:creationId xmlns:a16="http://schemas.microsoft.com/office/drawing/2014/main" id="{A1F214EE-8619-4096-A2C9-0429F93D89C0}"/>
              </a:ext>
            </a:extLst>
          </p:cNvPr>
          <p:cNvSpPr/>
          <p:nvPr userDrawn="1"/>
        </p:nvSpPr>
        <p:spPr>
          <a:xfrm>
            <a:off x="0" y="0"/>
            <a:ext cx="5055351" cy="3801600"/>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3" name="Untertitel 2">
            <a:extLst>
              <a:ext uri="{FF2B5EF4-FFF2-40B4-BE49-F238E27FC236}">
                <a16:creationId xmlns:a16="http://schemas.microsoft.com/office/drawing/2014/main" id="{010FA181-1F63-4F25-B269-396E474D3747}"/>
              </a:ext>
            </a:extLst>
          </p:cNvPr>
          <p:cNvSpPr>
            <a:spLocks noGrp="1"/>
          </p:cNvSpPr>
          <p:nvPr>
            <p:ph type="subTitle" idx="1" hasCustomPrompt="1"/>
          </p:nvPr>
        </p:nvSpPr>
        <p:spPr>
          <a:xfrm>
            <a:off x="539997" y="3923687"/>
            <a:ext cx="8579838" cy="1620000"/>
          </a:xfrm>
        </p:spPr>
        <p:txBody>
          <a:bodyPr/>
          <a:lstStyle>
            <a:lvl1pPr marL="0" indent="0" algn="l">
              <a:lnSpc>
                <a:spcPct val="89000"/>
              </a:lnSpc>
              <a:spcBef>
                <a:spcPts val="0"/>
              </a:spcBef>
              <a:buFont typeface="Arial" panose="020B0604020202020204" pitchFamily="34" charset="0"/>
              <a:buNone/>
              <a:defRPr sz="3650" b="0" cap="all" baseline="0">
                <a:solidFill>
                  <a:schemeClr val="accent1"/>
                </a:solidFill>
                <a:latin typeface="+mn-lt"/>
              </a:defRPr>
            </a:lvl1pPr>
            <a:lvl2pPr marL="0" indent="0" algn="l">
              <a:lnSpc>
                <a:spcPct val="89000"/>
              </a:lnSpc>
              <a:spcBef>
                <a:spcPts val="0"/>
              </a:spcBef>
              <a:buFont typeface="Arial" panose="020B0604020202020204" pitchFamily="34" charset="0"/>
              <a:buNone/>
              <a:defRPr sz="3650" b="0" cap="all" baseline="0">
                <a:solidFill>
                  <a:schemeClr val="accent1"/>
                </a:solidFill>
                <a:latin typeface="+mn-lt"/>
              </a:defRPr>
            </a:lvl2pPr>
            <a:lvl3pPr marL="0" indent="0" algn="l">
              <a:lnSpc>
                <a:spcPct val="89000"/>
              </a:lnSpc>
              <a:spcBef>
                <a:spcPts val="0"/>
              </a:spcBef>
              <a:buFont typeface="Arial" panose="020B0604020202020204" pitchFamily="34" charset="0"/>
              <a:buNone/>
              <a:defRPr sz="3650" b="0" cap="all" baseline="0">
                <a:solidFill>
                  <a:schemeClr val="accent1"/>
                </a:solidFill>
                <a:latin typeface="+mn-lt"/>
              </a:defRPr>
            </a:lvl3pPr>
            <a:lvl4pPr marL="0" indent="0" algn="l">
              <a:lnSpc>
                <a:spcPct val="89000"/>
              </a:lnSpc>
              <a:spcBef>
                <a:spcPts val="0"/>
              </a:spcBef>
              <a:buFont typeface="Arial" panose="020B0604020202020204" pitchFamily="34" charset="0"/>
              <a:buNone/>
              <a:defRPr sz="3650" b="0" cap="all" baseline="0">
                <a:solidFill>
                  <a:schemeClr val="accent1"/>
                </a:solidFill>
                <a:latin typeface="+mn-lt"/>
              </a:defRPr>
            </a:lvl4pPr>
            <a:lvl5pPr marL="0" indent="0" algn="l">
              <a:lnSpc>
                <a:spcPct val="89000"/>
              </a:lnSpc>
              <a:spcBef>
                <a:spcPts val="0"/>
              </a:spcBef>
              <a:buFont typeface="Arial" panose="020B0604020202020204" pitchFamily="34" charset="0"/>
              <a:buNone/>
              <a:defRPr sz="3650" b="0" cap="all" baseline="0">
                <a:solidFill>
                  <a:schemeClr val="accent1"/>
                </a:solidFill>
                <a:latin typeface="+mn-lt"/>
              </a:defRPr>
            </a:lvl5pPr>
            <a:lvl6pPr marL="0" indent="0" algn="l">
              <a:lnSpc>
                <a:spcPct val="89000"/>
              </a:lnSpc>
              <a:spcBef>
                <a:spcPts val="0"/>
              </a:spcBef>
              <a:buFont typeface="Arial" panose="020B0604020202020204" pitchFamily="34" charset="0"/>
              <a:buNone/>
              <a:defRPr sz="3650" b="0" cap="all" baseline="0">
                <a:solidFill>
                  <a:schemeClr val="accent1"/>
                </a:solidFill>
                <a:latin typeface="+mn-lt"/>
              </a:defRPr>
            </a:lvl6pPr>
            <a:lvl7pPr marL="0" indent="0" algn="l">
              <a:lnSpc>
                <a:spcPct val="89000"/>
              </a:lnSpc>
              <a:spcBef>
                <a:spcPts val="0"/>
              </a:spcBef>
              <a:buFont typeface="Arial" panose="020B0604020202020204" pitchFamily="34" charset="0"/>
              <a:buNone/>
              <a:defRPr sz="3650" b="0" cap="all" baseline="0">
                <a:solidFill>
                  <a:schemeClr val="accent1"/>
                </a:solidFill>
                <a:latin typeface="+mn-lt"/>
              </a:defRPr>
            </a:lvl7pPr>
            <a:lvl8pPr marL="0" indent="0" algn="l">
              <a:lnSpc>
                <a:spcPct val="89000"/>
              </a:lnSpc>
              <a:spcBef>
                <a:spcPts val="0"/>
              </a:spcBef>
              <a:buFont typeface="Arial" panose="020B0604020202020204" pitchFamily="34" charset="0"/>
              <a:buNone/>
              <a:defRPr sz="3650" b="0" cap="all" baseline="0">
                <a:solidFill>
                  <a:schemeClr val="accent1"/>
                </a:solidFill>
                <a:latin typeface="+mn-lt"/>
              </a:defRPr>
            </a:lvl8pPr>
            <a:lvl9pPr marL="0" indent="0" algn="l">
              <a:lnSpc>
                <a:spcPct val="89000"/>
              </a:lnSpc>
              <a:spcBef>
                <a:spcPts val="0"/>
              </a:spcBef>
              <a:buFont typeface="Arial" panose="020B0604020202020204" pitchFamily="34" charset="0"/>
              <a:buNone/>
              <a:defRPr sz="3650" b="0" cap="all" baseline="0">
                <a:solidFill>
                  <a:schemeClr val="accent1"/>
                </a:solidFill>
                <a:latin typeface="+mn-lt"/>
              </a:defRPr>
            </a:lvl9pPr>
          </a:lstStyle>
          <a:p>
            <a:pPr lvl="0"/>
            <a:r>
              <a:rPr lang="de-DE" dirty="0"/>
              <a:t>Zusatzbezeichnung &amp; Datum</a:t>
            </a:r>
            <a:br>
              <a:rPr lang="de-DE" dirty="0"/>
            </a:br>
            <a:r>
              <a:rPr lang="de-DE" dirty="0"/>
              <a:t>maximal drei Zeilen </a:t>
            </a:r>
          </a:p>
        </p:txBody>
      </p:sp>
      <p:sp>
        <p:nvSpPr>
          <p:cNvPr id="2" name="Titel 1">
            <a:extLst>
              <a:ext uri="{FF2B5EF4-FFF2-40B4-BE49-F238E27FC236}">
                <a16:creationId xmlns:a16="http://schemas.microsoft.com/office/drawing/2014/main" id="{12D87D10-ACA1-4B8C-BCD3-5C4573EF0466}"/>
              </a:ext>
            </a:extLst>
          </p:cNvPr>
          <p:cNvSpPr>
            <a:spLocks noGrp="1"/>
          </p:cNvSpPr>
          <p:nvPr>
            <p:ph type="ctrTitle" hasCustomPrompt="1"/>
          </p:nvPr>
        </p:nvSpPr>
        <p:spPr>
          <a:xfrm>
            <a:off x="540000" y="2306068"/>
            <a:ext cx="8579838" cy="1620000"/>
          </a:xfrm>
        </p:spPr>
        <p:txBody>
          <a:bodyPr anchor="b"/>
          <a:lstStyle>
            <a:lvl1pPr marL="0" indent="0" algn="l">
              <a:lnSpc>
                <a:spcPct val="89000"/>
              </a:lnSpc>
              <a:spcBef>
                <a:spcPts val="0"/>
              </a:spcBef>
              <a:buFont typeface="Arial" panose="020B0604020202020204" pitchFamily="34" charset="0"/>
              <a:buNone/>
              <a:defRPr sz="3650" b="1" cap="all" baseline="0">
                <a:solidFill>
                  <a:schemeClr val="accent1"/>
                </a:solidFill>
                <a:latin typeface="+mj-lt"/>
              </a:defRPr>
            </a:lvl1pPr>
          </a:lstStyle>
          <a:p>
            <a:r>
              <a:rPr lang="de-DE" dirty="0"/>
              <a:t>Titel der Präsentation</a:t>
            </a:r>
            <a:br>
              <a:rPr lang="de-DE" dirty="0"/>
            </a:br>
            <a:r>
              <a:rPr lang="de-DE" dirty="0"/>
              <a:t>maximal drei Zeilen</a:t>
            </a:r>
          </a:p>
        </p:txBody>
      </p:sp>
      <p:sp>
        <p:nvSpPr>
          <p:cNvPr id="18" name="Vertikaler Textplatzhalter 2">
            <a:extLst>
              <a:ext uri="{FF2B5EF4-FFF2-40B4-BE49-F238E27FC236}">
                <a16:creationId xmlns:a16="http://schemas.microsoft.com/office/drawing/2014/main" id="{8EBB1262-3AFB-4E01-95A8-4EDC5F4C0920}"/>
              </a:ext>
            </a:extLst>
          </p:cNvPr>
          <p:cNvSpPr>
            <a:spLocks noGrp="1"/>
          </p:cNvSpPr>
          <p:nvPr>
            <p:ph type="body" orient="vert" idx="13" hasCustomPrompt="1"/>
          </p:nvPr>
        </p:nvSpPr>
        <p:spPr>
          <a:xfrm>
            <a:off x="539998" y="5868000"/>
            <a:ext cx="8579838" cy="504000"/>
          </a:xfrm>
        </p:spPr>
        <p:txBody>
          <a:bodyPr vert="horz" anchor="b" anchorCtr="0"/>
          <a:lstStyle>
            <a:lvl1pPr marL="0" marR="0" indent="0" algn="l" defTabSz="914400" rtl="0" eaLnBrk="1" fontAlgn="auto" latinLnBrk="0" hangingPunct="1">
              <a:lnSpc>
                <a:spcPct val="93000"/>
              </a:lnSpc>
              <a:spcBef>
                <a:spcPts val="0"/>
              </a:spcBef>
              <a:spcAft>
                <a:spcPts val="0"/>
              </a:spcAft>
              <a:buClrTx/>
              <a:buSzTx/>
              <a:buFont typeface="Arial" panose="020B0604020202020204" pitchFamily="34" charset="0"/>
              <a:buNone/>
              <a:tabLst/>
              <a:defRPr sz="1600" cap="all" baseline="0">
                <a:solidFill>
                  <a:schemeClr val="accent1"/>
                </a:solidFill>
              </a:defRPr>
            </a:lvl1pPr>
            <a:lvl2pPr marL="0" indent="0">
              <a:lnSpc>
                <a:spcPct val="93000"/>
              </a:lnSpc>
              <a:spcBef>
                <a:spcPts val="0"/>
              </a:spcBef>
              <a:buFont typeface="Arial" panose="020B0604020202020204" pitchFamily="34" charset="0"/>
              <a:buNone/>
              <a:defRPr sz="1600" cap="all" baseline="0">
                <a:solidFill>
                  <a:schemeClr val="accent1"/>
                </a:solidFill>
              </a:defRPr>
            </a:lvl2pPr>
            <a:lvl3pPr marL="0" indent="0">
              <a:lnSpc>
                <a:spcPct val="93000"/>
              </a:lnSpc>
              <a:spcBef>
                <a:spcPts val="0"/>
              </a:spcBef>
              <a:buNone/>
              <a:defRPr sz="1600" cap="all" baseline="0">
                <a:solidFill>
                  <a:schemeClr val="accent1"/>
                </a:solidFill>
              </a:defRPr>
            </a:lvl3pPr>
            <a:lvl4pPr marL="0" indent="0">
              <a:lnSpc>
                <a:spcPct val="93000"/>
              </a:lnSpc>
              <a:spcBef>
                <a:spcPts val="0"/>
              </a:spcBef>
              <a:buNone/>
              <a:defRPr sz="1600" cap="all" baseline="0">
                <a:solidFill>
                  <a:schemeClr val="accent1"/>
                </a:solidFill>
              </a:defRPr>
            </a:lvl4pPr>
            <a:lvl5pPr marL="0" indent="0">
              <a:lnSpc>
                <a:spcPct val="93000"/>
              </a:lnSpc>
              <a:spcBef>
                <a:spcPts val="0"/>
              </a:spcBef>
              <a:buNone/>
              <a:defRPr sz="1600" cap="all" baseline="0">
                <a:solidFill>
                  <a:schemeClr val="accent1"/>
                </a:solidFill>
              </a:defRPr>
            </a:lvl5pPr>
            <a:lvl6pPr marL="0" indent="0">
              <a:lnSpc>
                <a:spcPct val="93000"/>
              </a:lnSpc>
              <a:spcBef>
                <a:spcPts val="0"/>
              </a:spcBef>
              <a:buNone/>
              <a:defRPr sz="1600" cap="all" baseline="0">
                <a:solidFill>
                  <a:schemeClr val="accent1"/>
                </a:solidFill>
              </a:defRPr>
            </a:lvl6pPr>
            <a:lvl7pPr marL="0" indent="0">
              <a:lnSpc>
                <a:spcPct val="93000"/>
              </a:lnSpc>
              <a:spcBef>
                <a:spcPts val="0"/>
              </a:spcBef>
              <a:buNone/>
              <a:defRPr sz="1600" cap="all" baseline="0">
                <a:solidFill>
                  <a:schemeClr val="accent1"/>
                </a:solidFill>
              </a:defRPr>
            </a:lvl7pPr>
            <a:lvl8pPr marL="0" indent="0">
              <a:lnSpc>
                <a:spcPct val="93000"/>
              </a:lnSpc>
              <a:spcBef>
                <a:spcPts val="0"/>
              </a:spcBef>
              <a:buNone/>
              <a:defRPr sz="1600" cap="all" baseline="0">
                <a:solidFill>
                  <a:schemeClr val="accent1"/>
                </a:solidFill>
              </a:defRPr>
            </a:lvl8pPr>
            <a:lvl9pPr marL="0" indent="0">
              <a:lnSpc>
                <a:spcPct val="93000"/>
              </a:lnSpc>
              <a:spcBef>
                <a:spcPts val="0"/>
              </a:spcBef>
              <a:buNone/>
              <a:defRPr sz="1600" cap="all" baseline="0">
                <a:solidFill>
                  <a:schemeClr val="accent1"/>
                </a:solidFill>
              </a:defRPr>
            </a:lvl9pPr>
          </a:lstStyle>
          <a:p>
            <a:pPr lvl="0"/>
            <a:r>
              <a:rPr lang="de-DE" dirty="0"/>
              <a:t>Name Autor/in auf erster Ebene // für Funktionsbezeichnung Autor/in </a:t>
            </a:r>
            <a:br>
              <a:rPr lang="de-DE" dirty="0"/>
            </a:br>
            <a:r>
              <a:rPr lang="de-DE" dirty="0"/>
              <a:t>&gt;&gt; Menü &gt; Start &gt; Absatz &gt; Listenebne erhöhen</a:t>
            </a:r>
          </a:p>
        </p:txBody>
      </p:sp>
      <p:grpSp>
        <p:nvGrpSpPr>
          <p:cNvPr id="13" name="Regieanweisungen"/>
          <p:cNvGrpSpPr/>
          <p:nvPr userDrawn="1"/>
        </p:nvGrpSpPr>
        <p:grpSpPr>
          <a:xfrm>
            <a:off x="731838" y="-684000"/>
            <a:ext cx="14244162" cy="2925388"/>
            <a:chOff x="731838" y="-684000"/>
            <a:chExt cx="14244162" cy="2925388"/>
          </a:xfrm>
        </p:grpSpPr>
        <p:sp>
          <p:nvSpPr>
            <p:cNvPr id="16"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9"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20"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grpSp>
      <p:sp>
        <p:nvSpPr>
          <p:cNvPr id="4" name="Datumsplatzhalter 3"/>
          <p:cNvSpPr>
            <a:spLocks noGrp="1"/>
          </p:cNvSpPr>
          <p:nvPr>
            <p:ph type="dt" sz="half" idx="14"/>
          </p:nvPr>
        </p:nvSpPr>
        <p:spPr>
          <a:xfrm>
            <a:off x="731836" y="7259458"/>
            <a:ext cx="9435600" cy="162000"/>
          </a:xfrm>
        </p:spPr>
        <p:txBody>
          <a:bodyPr/>
          <a:lstStyle/>
          <a:p>
            <a:r>
              <a:rPr lang="de-DE" dirty="0"/>
              <a:t>Modul „Versorgung von Patientinnen und Patienten mit Long COVID und ME/CFS - Fallbeispiele“</a:t>
            </a:r>
          </a:p>
        </p:txBody>
      </p:sp>
      <p:sp>
        <p:nvSpPr>
          <p:cNvPr id="5" name="Fußzeilenplatzhalter 4"/>
          <p:cNvSpPr>
            <a:spLocks noGrp="1"/>
          </p:cNvSpPr>
          <p:nvPr>
            <p:ph type="ftr" sz="quarter" idx="15"/>
          </p:nvPr>
        </p:nvSpPr>
        <p:spPr>
          <a:xfrm>
            <a:off x="731836" y="7099368"/>
            <a:ext cx="9435600" cy="162000"/>
          </a:xfrm>
        </p:spPr>
        <p:txBody>
          <a:bodyPr/>
          <a:lstStyle/>
          <a:p>
            <a:r>
              <a:rPr lang="de-DE" dirty="0"/>
              <a:t>Handbuch Qualitätszirkel</a:t>
            </a:r>
          </a:p>
        </p:txBody>
      </p:sp>
      <p:sp>
        <p:nvSpPr>
          <p:cNvPr id="6" name="Foliennummernplatzhalter 5"/>
          <p:cNvSpPr>
            <a:spLocks noGrp="1"/>
          </p:cNvSpPr>
          <p:nvPr>
            <p:ph type="sldNum" sz="quarter" idx="16"/>
          </p:nvPr>
        </p:nvSpPr>
        <p:spPr>
          <a:xfrm>
            <a:off x="10897200" y="7099368"/>
            <a:ext cx="1080000" cy="162000"/>
          </a:xfrm>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945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übersicht">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9" b="19"/>
          <a:stretch/>
        </p:blipFill>
        <p:spPr>
          <a:xfrm>
            <a:off x="216000" y="216001"/>
            <a:ext cx="11761200" cy="5835599"/>
          </a:xfrm>
          <a:prstGeom prst="rect">
            <a:avLst/>
          </a:prstGeom>
        </p:spPr>
      </p:pic>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2pPr>
            <a:lvl3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3pPr>
            <a:lvl4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4pPr>
            <a:lvl5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5pPr>
            <a:lvl6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6pPr>
            <a:lvl7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7pPr>
            <a:lvl8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8pPr>
            <a:lvl9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9pPr>
          </a:lstStyle>
          <a:p>
            <a:pPr lvl="0"/>
            <a:r>
              <a:rPr lang="de-DE" dirty="0"/>
              <a:t>Name Kapitel auf erster Ebene // für Unterkapitel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
        <p:nvSpPr>
          <p:cNvPr id="22" name="Datumsplatzhalter 21">
            <a:extLst>
              <a:ext uri="{FF2B5EF4-FFF2-40B4-BE49-F238E27FC236}">
                <a16:creationId xmlns:a16="http://schemas.microsoft.com/office/drawing/2014/main" id="{8C7BF8E4-5098-4DBC-903D-D37545C7AB4C}"/>
              </a:ext>
            </a:extLst>
          </p:cNvPr>
          <p:cNvSpPr>
            <a:spLocks noGrp="1"/>
          </p:cNvSpPr>
          <p:nvPr>
            <p:ph type="dt" sz="half" idx="10"/>
          </p:nvPr>
        </p:nvSpPr>
        <p:spPr/>
        <p:txBody>
          <a:bodyPr/>
          <a:lstStyle/>
          <a:p>
            <a:r>
              <a:rPr lang="de-DE" dirty="0"/>
              <a:t>Modul „Versorgung von Patientinnen und Patienten mit Long COVID und ME/CFS - Fallbeispiele“</a:t>
            </a:r>
          </a:p>
        </p:txBody>
      </p:sp>
      <p:sp>
        <p:nvSpPr>
          <p:cNvPr id="23" name="Fußzeilenplatzhalter 22">
            <a:extLst>
              <a:ext uri="{FF2B5EF4-FFF2-40B4-BE49-F238E27FC236}">
                <a16:creationId xmlns:a16="http://schemas.microsoft.com/office/drawing/2014/main" id="{78C825B1-2A37-400B-848F-5F14D7414A9E}"/>
              </a:ext>
            </a:extLst>
          </p:cNvPr>
          <p:cNvSpPr>
            <a:spLocks noGrp="1"/>
          </p:cNvSpPr>
          <p:nvPr>
            <p:ph type="ftr" sz="quarter" idx="11"/>
          </p:nvPr>
        </p:nvSpPr>
        <p:spPr/>
        <p:txBody>
          <a:bodyPr/>
          <a:lstStyle/>
          <a:p>
            <a:r>
              <a:rPr lang="de-DE" dirty="0"/>
              <a:t>Handbuch Qualitätszirkel</a:t>
            </a:r>
          </a:p>
        </p:txBody>
      </p:sp>
      <p:sp>
        <p:nvSpPr>
          <p:cNvPr id="24" name="Foliennummernplatzhalter 23">
            <a:extLst>
              <a:ext uri="{FF2B5EF4-FFF2-40B4-BE49-F238E27FC236}">
                <a16:creationId xmlns:a16="http://schemas.microsoft.com/office/drawing/2014/main" id="{9A03B917-1D0D-4E3F-A95E-4725E2D4E0B3}"/>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93410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18272" y="216001"/>
            <a:ext cx="11756656"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
                <a:schemeClr val="bg1"/>
              </a:buClr>
              <a:buFont typeface="Calibri" panose="020F0502020204030204" pitchFamily="34" charset="0"/>
              <a:buChar char="↗"/>
              <a:defRPr sz="2100" b="0" cap="all" spc="40" baseline="0">
                <a:solidFill>
                  <a:schemeClr val="bg1"/>
                </a:solidFill>
                <a:latin typeface="+mn-lt"/>
              </a:defRPr>
            </a:lvl2pPr>
            <a:lvl3pPr marL="432000" indent="-432000" algn="l">
              <a:lnSpc>
                <a:spcPct val="90000"/>
              </a:lnSpc>
              <a:spcBef>
                <a:spcPts val="0"/>
              </a:spcBef>
              <a:buClr>
                <a:schemeClr val="accent2"/>
              </a:buClr>
              <a:buFont typeface="Calibri" panose="020F0502020204030204" pitchFamily="34" charset="0"/>
              <a:buChar char="↗"/>
              <a:defRPr sz="3000" b="1" cap="all" spc="100" baseline="0">
                <a:solidFill>
                  <a:schemeClr val="accent1"/>
                </a:solidFill>
                <a:latin typeface="+mj-lt"/>
              </a:defRPr>
            </a:lvl3pPr>
            <a:lvl4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4pPr>
            <a:lvl5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5pPr>
            <a:lvl6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6pPr>
            <a:lvl7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7pPr>
            <a:lvl8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8pPr>
            <a:lvl9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9pPr>
          </a:lstStyle>
          <a:p>
            <a:pPr lvl="0"/>
            <a:r>
              <a:rPr lang="de-DE" dirty="0"/>
              <a:t>Name Kapitel inaktiv auf erster Ebene // für Unterkapitel inaktiv, Kapitel aktiv und Unterkapitel aktiv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a:t>
              </a:r>
            </a:p>
          </p:txBody>
        </p:sp>
      </p:grpSp>
      <p:sp>
        <p:nvSpPr>
          <p:cNvPr id="5" name="Datumsplatzhalter 4">
            <a:extLst>
              <a:ext uri="{FF2B5EF4-FFF2-40B4-BE49-F238E27FC236}">
                <a16:creationId xmlns:a16="http://schemas.microsoft.com/office/drawing/2014/main" id="{A1D4ADCE-C715-4D76-A76B-E80C27A8D88D}"/>
              </a:ext>
            </a:extLst>
          </p:cNvPr>
          <p:cNvSpPr>
            <a:spLocks noGrp="1"/>
          </p:cNvSpPr>
          <p:nvPr>
            <p:ph type="dt" sz="half" idx="10"/>
          </p:nvPr>
        </p:nvSpPr>
        <p:spPr/>
        <p:txBody>
          <a:bodyPr/>
          <a:lstStyle/>
          <a:p>
            <a:r>
              <a:rPr lang="de-DE" dirty="0"/>
              <a:t>Modul „Versorgung von Patientinnen und Patienten mit Long COVID und ME/CFS - Fallbeispiele“</a:t>
            </a:r>
          </a:p>
        </p:txBody>
      </p:sp>
      <p:sp>
        <p:nvSpPr>
          <p:cNvPr id="7" name="Fußzeilenplatzhalter 6">
            <a:extLst>
              <a:ext uri="{FF2B5EF4-FFF2-40B4-BE49-F238E27FC236}">
                <a16:creationId xmlns:a16="http://schemas.microsoft.com/office/drawing/2014/main" id="{062FAD1F-5AE6-4DD6-9CD8-80A0F2AF276A}"/>
              </a:ext>
            </a:extLst>
          </p:cNvPr>
          <p:cNvSpPr>
            <a:spLocks noGrp="1"/>
          </p:cNvSpPr>
          <p:nvPr>
            <p:ph type="ftr" sz="quarter" idx="11"/>
          </p:nvPr>
        </p:nvSpPr>
        <p:spPr/>
        <p:txBody>
          <a:bodyPr/>
          <a:lstStyle/>
          <a:p>
            <a:r>
              <a:rPr lang="de-DE" dirty="0"/>
              <a:t>Handbuch Qualitätszirkel</a:t>
            </a:r>
          </a:p>
        </p:txBody>
      </p:sp>
      <p:sp>
        <p:nvSpPr>
          <p:cNvPr id="21" name="Foliennummernplatzhalter 20">
            <a:extLst>
              <a:ext uri="{FF2B5EF4-FFF2-40B4-BE49-F238E27FC236}">
                <a16:creationId xmlns:a16="http://schemas.microsoft.com/office/drawing/2014/main" id="{237311BB-02BB-4627-8E92-03D96003278C}"/>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69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10" name="Datumsplatzhalter 9">
            <a:extLst>
              <a:ext uri="{FF2B5EF4-FFF2-40B4-BE49-F238E27FC236}">
                <a16:creationId xmlns:a16="http://schemas.microsoft.com/office/drawing/2014/main" id="{054C8914-16AC-4C1E-BD43-DC81B1CEA9BC}"/>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11" name="Fußzeilenplatzhalter 10">
            <a:extLst>
              <a:ext uri="{FF2B5EF4-FFF2-40B4-BE49-F238E27FC236}">
                <a16:creationId xmlns:a16="http://schemas.microsoft.com/office/drawing/2014/main" id="{857E689C-1DFF-416C-8D5C-767F99A5A2FD}"/>
              </a:ext>
            </a:extLst>
          </p:cNvPr>
          <p:cNvSpPr>
            <a:spLocks noGrp="1"/>
          </p:cNvSpPr>
          <p:nvPr>
            <p:ph type="ftr" sz="quarter" idx="15"/>
          </p:nvPr>
        </p:nvSpPr>
        <p:spPr/>
        <p:txBody>
          <a:bodyPr/>
          <a:lstStyle>
            <a:lvl1pPr>
              <a:defRPr/>
            </a:lvl1pPr>
          </a:lstStyle>
          <a:p>
            <a:r>
              <a:rPr lang="de-DE" dirty="0"/>
              <a:t>Handbuch Qualitätszirkel</a:t>
            </a:r>
          </a:p>
        </p:txBody>
      </p:sp>
      <p:sp>
        <p:nvSpPr>
          <p:cNvPr id="13" name="Foliennummernplatzhalter 12">
            <a:extLst>
              <a:ext uri="{FF2B5EF4-FFF2-40B4-BE49-F238E27FC236}">
                <a16:creationId xmlns:a16="http://schemas.microsoft.com/office/drawing/2014/main" id="{116594BB-3CCA-4C81-BEB1-6168952F4887}"/>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70855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9" name="Datumsplatzhalter 8">
            <a:extLst>
              <a:ext uri="{FF2B5EF4-FFF2-40B4-BE49-F238E27FC236}">
                <a16:creationId xmlns:a16="http://schemas.microsoft.com/office/drawing/2014/main" id="{3C7EC6FB-9193-4289-AEC2-991FE0873620}"/>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10" name="Fußzeilenplatzhalter 9">
            <a:extLst>
              <a:ext uri="{FF2B5EF4-FFF2-40B4-BE49-F238E27FC236}">
                <a16:creationId xmlns:a16="http://schemas.microsoft.com/office/drawing/2014/main" id="{EF56C492-B776-4130-B439-A3FF23A57855}"/>
              </a:ext>
            </a:extLst>
          </p:cNvPr>
          <p:cNvSpPr>
            <a:spLocks noGrp="1"/>
          </p:cNvSpPr>
          <p:nvPr>
            <p:ph type="ftr" sz="quarter" idx="15"/>
          </p:nvPr>
        </p:nvSpPr>
        <p:spPr/>
        <p:txBody>
          <a:bodyPr/>
          <a:lstStyle/>
          <a:p>
            <a:r>
              <a:rPr lang="de-DE" dirty="0"/>
              <a:t>Handbuch Qualitätszirkel</a:t>
            </a:r>
          </a:p>
        </p:txBody>
      </p:sp>
      <p:sp>
        <p:nvSpPr>
          <p:cNvPr id="11" name="Foliennummernplatzhalter 10">
            <a:extLst>
              <a:ext uri="{FF2B5EF4-FFF2-40B4-BE49-F238E27FC236}">
                <a16:creationId xmlns:a16="http://schemas.microsoft.com/office/drawing/2014/main" id="{12F3E8D6-605E-41B4-9B0F-5BC22E80EE50}"/>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6868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KBV Signet">
            <a:extLst>
              <a:ext uri="{FF2B5EF4-FFF2-40B4-BE49-F238E27FC236}">
                <a16:creationId xmlns:a16="http://schemas.microsoft.com/office/drawing/2014/main" id="{23DC89DC-81A4-43ED-B58E-3DC3D571EEBF}"/>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cxnSp>
        <p:nvCxnSpPr>
          <p:cNvPr id="8" name="Linie">
            <a:extLst>
              <a:ext uri="{FF2B5EF4-FFF2-40B4-BE49-F238E27FC236}">
                <a16:creationId xmlns:a16="http://schemas.microsoft.com/office/drawing/2014/main" id="{0EFF2C6B-0CCD-4DE5-BB9A-7DB01B0B8C2C}"/>
              </a:ext>
            </a:extLst>
          </p:cNvPr>
          <p:cNvCxnSpPr>
            <a:cxnSpLocks/>
          </p:cNvCxnSpPr>
          <p:nvPr userDrawn="1"/>
        </p:nvCxnSpPr>
        <p:spPr>
          <a:xfrm>
            <a:off x="216000" y="6102000"/>
            <a:ext cx="11761200" cy="0"/>
          </a:xfrm>
          <a:prstGeom prst="line">
            <a:avLst/>
          </a:prstGeom>
          <a:ln w="12700" cap="rnd">
            <a:solidFill>
              <a:schemeClr val="accent1"/>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elplatzhalter 1">
            <a:extLst>
              <a:ext uri="{FF2B5EF4-FFF2-40B4-BE49-F238E27FC236}">
                <a16:creationId xmlns:a16="http://schemas.microsoft.com/office/drawing/2014/main" id="{C12BE506-F27F-4BFB-9C3E-DABA4F3D6D34}"/>
              </a:ext>
            </a:extLst>
          </p:cNvPr>
          <p:cNvSpPr>
            <a:spLocks noGrp="1"/>
          </p:cNvSpPr>
          <p:nvPr>
            <p:ph type="title"/>
          </p:nvPr>
        </p:nvSpPr>
        <p:spPr>
          <a:xfrm>
            <a:off x="731838" y="790578"/>
            <a:ext cx="10728324" cy="432000"/>
          </a:xfrm>
          <a:prstGeom prst="rect">
            <a:avLst/>
          </a:prstGeom>
        </p:spPr>
        <p:txBody>
          <a:bodyPr vert="horz" lIns="0" tIns="0" rIns="0" bIns="0" rtlCol="0" anchor="t" anchorCtr="0">
            <a:noAutofit/>
          </a:bodyPr>
          <a:lstStyle/>
          <a:p>
            <a:r>
              <a:rPr lang="de-DE" dirty="0"/>
              <a:t>Headline einzeilig</a:t>
            </a:r>
          </a:p>
        </p:txBody>
      </p:sp>
      <p:sp>
        <p:nvSpPr>
          <p:cNvPr id="3" name="Textplatzhalter 2">
            <a:extLst>
              <a:ext uri="{FF2B5EF4-FFF2-40B4-BE49-F238E27FC236}">
                <a16:creationId xmlns:a16="http://schemas.microsoft.com/office/drawing/2014/main" id="{0F77E1C3-96FA-4FCE-BCAC-9A54A0CF14BF}"/>
              </a:ext>
            </a:extLst>
          </p:cNvPr>
          <p:cNvSpPr>
            <a:spLocks noGrp="1"/>
          </p:cNvSpPr>
          <p:nvPr>
            <p:ph type="body" idx="1"/>
          </p:nvPr>
        </p:nvSpPr>
        <p:spPr>
          <a:xfrm>
            <a:off x="731674" y="1449389"/>
            <a:ext cx="10728325" cy="4308469"/>
          </a:xfrm>
          <a:prstGeom prst="rect">
            <a:avLst/>
          </a:prstGeom>
        </p:spPr>
        <p:txBody>
          <a:bodyPr vert="horz" lIns="0" tIns="0" rIns="0" bIns="0" rtlCol="0" anchor="t" anchorCtr="0">
            <a:noAutofit/>
          </a:body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a:extLst>
              <a:ext uri="{FF2B5EF4-FFF2-40B4-BE49-F238E27FC236}">
                <a16:creationId xmlns:a16="http://schemas.microsoft.com/office/drawing/2014/main" id="{4AB5A0F8-72B0-431F-91F8-5E603B325D22}"/>
              </a:ext>
            </a:extLst>
          </p:cNvPr>
          <p:cNvSpPr>
            <a:spLocks noGrp="1"/>
          </p:cNvSpPr>
          <p:nvPr>
            <p:ph type="dt" sz="half" idx="2"/>
          </p:nvPr>
        </p:nvSpPr>
        <p:spPr>
          <a:xfrm>
            <a:off x="731836" y="644185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0" cap="all" baseline="0">
                <a:solidFill>
                  <a:schemeClr val="accent1"/>
                </a:solidFill>
                <a:latin typeface="+mn-lt"/>
              </a:defRPr>
            </a:lvl1pPr>
            <a:lvl2pPr marL="0" indent="0" algn="l">
              <a:lnSpc>
                <a:spcPts val="1300"/>
              </a:lnSpc>
              <a:spcBef>
                <a:spcPts val="0"/>
              </a:spcBef>
              <a:defRPr sz="2000" b="0" cap="all" baseline="0">
                <a:latin typeface="+mn-lt"/>
              </a:defRPr>
            </a:lvl2pPr>
            <a:lvl3pPr marL="0" indent="0" algn="l">
              <a:lnSpc>
                <a:spcPts val="1300"/>
              </a:lnSpc>
              <a:spcBef>
                <a:spcPts val="0"/>
              </a:spcBef>
              <a:defRPr sz="2000" b="0" cap="all" baseline="0">
                <a:latin typeface="+mn-lt"/>
              </a:defRPr>
            </a:lvl3pPr>
            <a:lvl4pPr marL="0" indent="0" algn="l">
              <a:lnSpc>
                <a:spcPts val="1300"/>
              </a:lnSpc>
              <a:spcBef>
                <a:spcPts val="0"/>
              </a:spcBef>
              <a:defRPr sz="2000" b="0" cap="all" baseline="0">
                <a:latin typeface="+mn-lt"/>
              </a:defRPr>
            </a:lvl4pPr>
            <a:lvl5pPr marL="0" indent="0" algn="l">
              <a:lnSpc>
                <a:spcPts val="1300"/>
              </a:lnSpc>
              <a:spcBef>
                <a:spcPts val="0"/>
              </a:spcBef>
              <a:defRPr sz="2000" b="0" cap="all" baseline="0">
                <a:latin typeface="+mn-lt"/>
              </a:defRPr>
            </a:lvl5pPr>
            <a:lvl6pPr marL="0" indent="0" algn="l">
              <a:lnSpc>
                <a:spcPts val="1300"/>
              </a:lnSpc>
              <a:spcBef>
                <a:spcPts val="0"/>
              </a:spcBef>
              <a:defRPr sz="2000" b="0" cap="all" baseline="0">
                <a:latin typeface="+mn-lt"/>
              </a:defRPr>
            </a:lvl6pPr>
            <a:lvl7pPr marL="0" indent="0" algn="l">
              <a:lnSpc>
                <a:spcPts val="1300"/>
              </a:lnSpc>
              <a:spcBef>
                <a:spcPts val="0"/>
              </a:spcBef>
              <a:defRPr sz="2000" b="0" cap="all" baseline="0">
                <a:latin typeface="+mn-lt"/>
              </a:defRPr>
            </a:lvl7pPr>
            <a:lvl8pPr marL="0" indent="0" algn="l">
              <a:lnSpc>
                <a:spcPts val="1300"/>
              </a:lnSpc>
              <a:spcBef>
                <a:spcPts val="0"/>
              </a:spcBef>
              <a:defRPr sz="2000" b="0" cap="all" baseline="0">
                <a:latin typeface="+mn-lt"/>
              </a:defRPr>
            </a:lvl8pPr>
            <a:lvl9pPr marL="0" indent="0" algn="l">
              <a:lnSpc>
                <a:spcPts val="1300"/>
              </a:lnSpc>
              <a:spcBef>
                <a:spcPts val="0"/>
              </a:spcBef>
              <a:defRPr sz="2000" b="0" cap="all" baseline="0">
                <a:latin typeface="+mn-lt"/>
              </a:defRPr>
            </a:lvl9pPr>
          </a:lstStyle>
          <a:p>
            <a:r>
              <a:rPr lang="de-DE" dirty="0"/>
              <a:t>Modul „Versorgung von Patientinnen und Patienten mit Long COVID und ME/CFS - Fallbeispiele“</a:t>
            </a:r>
          </a:p>
        </p:txBody>
      </p:sp>
      <p:sp>
        <p:nvSpPr>
          <p:cNvPr id="5" name="Fußzeilenplatzhalter 4">
            <a:extLst>
              <a:ext uri="{FF2B5EF4-FFF2-40B4-BE49-F238E27FC236}">
                <a16:creationId xmlns:a16="http://schemas.microsoft.com/office/drawing/2014/main" id="{E1A2B3F3-26F7-42D5-BFD7-F22E8467BA9C}"/>
              </a:ext>
            </a:extLst>
          </p:cNvPr>
          <p:cNvSpPr>
            <a:spLocks noGrp="1"/>
          </p:cNvSpPr>
          <p:nvPr>
            <p:ph type="ftr" sz="quarter" idx="3"/>
          </p:nvPr>
        </p:nvSpPr>
        <p:spPr>
          <a:xfrm>
            <a:off x="731836" y="628176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1" cap="all" baseline="0">
                <a:solidFill>
                  <a:schemeClr val="accent1"/>
                </a:solidFill>
                <a:latin typeface="+mn-lt"/>
              </a:defRPr>
            </a:lvl1pPr>
            <a:lvl2pPr marL="0" indent="0" algn="l">
              <a:lnSpc>
                <a:spcPts val="1300"/>
              </a:lnSpc>
              <a:spcBef>
                <a:spcPts val="0"/>
              </a:spcBef>
              <a:defRPr sz="2000" b="1" cap="all" baseline="0">
                <a:latin typeface="+mn-lt"/>
              </a:defRPr>
            </a:lvl2pPr>
            <a:lvl3pPr marL="0" indent="0" algn="l">
              <a:lnSpc>
                <a:spcPts val="1300"/>
              </a:lnSpc>
              <a:spcBef>
                <a:spcPts val="0"/>
              </a:spcBef>
              <a:defRPr sz="2000" b="1" cap="all" baseline="0">
                <a:latin typeface="+mn-lt"/>
              </a:defRPr>
            </a:lvl3pPr>
            <a:lvl4pPr marL="0" indent="0" algn="l">
              <a:lnSpc>
                <a:spcPts val="1300"/>
              </a:lnSpc>
              <a:spcBef>
                <a:spcPts val="0"/>
              </a:spcBef>
              <a:defRPr sz="2000" b="1" cap="all" baseline="0">
                <a:latin typeface="+mn-lt"/>
              </a:defRPr>
            </a:lvl4pPr>
            <a:lvl5pPr marL="0" indent="0" algn="l">
              <a:lnSpc>
                <a:spcPts val="1300"/>
              </a:lnSpc>
              <a:spcBef>
                <a:spcPts val="0"/>
              </a:spcBef>
              <a:defRPr sz="2000" b="1" cap="all" baseline="0">
                <a:latin typeface="+mn-lt"/>
              </a:defRPr>
            </a:lvl5pPr>
            <a:lvl6pPr marL="0" indent="0" algn="l">
              <a:lnSpc>
                <a:spcPts val="1300"/>
              </a:lnSpc>
              <a:spcBef>
                <a:spcPts val="0"/>
              </a:spcBef>
              <a:defRPr sz="2000" b="1" cap="all" baseline="0">
                <a:latin typeface="+mn-lt"/>
              </a:defRPr>
            </a:lvl6pPr>
            <a:lvl7pPr marL="0" indent="0" algn="l">
              <a:lnSpc>
                <a:spcPts val="1300"/>
              </a:lnSpc>
              <a:spcBef>
                <a:spcPts val="0"/>
              </a:spcBef>
              <a:defRPr sz="2000" b="1" cap="all" baseline="0">
                <a:latin typeface="+mn-lt"/>
              </a:defRPr>
            </a:lvl7pPr>
            <a:lvl8pPr marL="0" indent="0" algn="l">
              <a:lnSpc>
                <a:spcPts val="1300"/>
              </a:lnSpc>
              <a:spcBef>
                <a:spcPts val="0"/>
              </a:spcBef>
              <a:defRPr sz="2000" b="1" cap="all" baseline="0">
                <a:latin typeface="+mn-lt"/>
              </a:defRPr>
            </a:lvl8pPr>
            <a:lvl9pPr marL="0" indent="0" algn="l">
              <a:lnSpc>
                <a:spcPts val="1300"/>
              </a:lnSpc>
              <a:spcBef>
                <a:spcPts val="0"/>
              </a:spcBef>
              <a:defRPr sz="2000" b="1" cap="all" baseline="0">
                <a:latin typeface="+mn-lt"/>
              </a:defRPr>
            </a:lvl9pPr>
          </a:lstStyle>
          <a:p>
            <a:r>
              <a:rPr lang="de-DE" dirty="0"/>
              <a:t>Handbuch Qualitätszirkel</a:t>
            </a:r>
          </a:p>
        </p:txBody>
      </p:sp>
      <p:sp>
        <p:nvSpPr>
          <p:cNvPr id="6" name="Foliennummernplatzhalter 5">
            <a:extLst>
              <a:ext uri="{FF2B5EF4-FFF2-40B4-BE49-F238E27FC236}">
                <a16:creationId xmlns:a16="http://schemas.microsoft.com/office/drawing/2014/main" id="{33291002-07B2-44AD-935E-C8424D0A5D40}"/>
              </a:ext>
            </a:extLst>
          </p:cNvPr>
          <p:cNvSpPr>
            <a:spLocks noGrp="1"/>
          </p:cNvSpPr>
          <p:nvPr>
            <p:ph type="sldNum" sz="quarter" idx="4"/>
          </p:nvPr>
        </p:nvSpPr>
        <p:spPr>
          <a:xfrm>
            <a:off x="10897200" y="6281760"/>
            <a:ext cx="1080000" cy="162000"/>
          </a:xfrm>
          <a:prstGeom prst="rect">
            <a:avLst/>
          </a:prstGeom>
        </p:spPr>
        <p:txBody>
          <a:bodyPr vert="horz" lIns="0" tIns="0" rIns="0" bIns="0" rtlCol="0" anchor="t" anchorCtr="0">
            <a:noAutofit/>
          </a:bodyPr>
          <a:lstStyle>
            <a:lvl1pPr marL="0" indent="0" algn="r">
              <a:lnSpc>
                <a:spcPts val="1300"/>
              </a:lnSpc>
              <a:spcBef>
                <a:spcPts val="0"/>
              </a:spcBef>
              <a:buFont typeface="+mj-lt"/>
              <a:buNone/>
              <a:defRPr sz="1100" b="0" cap="all" baseline="0">
                <a:solidFill>
                  <a:schemeClr val="accent1"/>
                </a:solidFill>
                <a:latin typeface="+mn-lt"/>
              </a:defRPr>
            </a:lvl1pPr>
            <a:lvl2pPr marL="0" indent="0" algn="r">
              <a:lnSpc>
                <a:spcPts val="1300"/>
              </a:lnSpc>
              <a:spcBef>
                <a:spcPts val="0"/>
              </a:spcBef>
              <a:defRPr sz="2000" b="0" cap="all" baseline="0">
                <a:latin typeface="+mn-lt"/>
              </a:defRPr>
            </a:lvl2pPr>
            <a:lvl3pPr marL="0" indent="0" algn="r">
              <a:lnSpc>
                <a:spcPts val="1300"/>
              </a:lnSpc>
              <a:spcBef>
                <a:spcPts val="0"/>
              </a:spcBef>
              <a:defRPr sz="2000" b="0" cap="all" baseline="0">
                <a:latin typeface="+mn-lt"/>
              </a:defRPr>
            </a:lvl3pPr>
            <a:lvl4pPr marL="0" indent="0" algn="r">
              <a:lnSpc>
                <a:spcPts val="1300"/>
              </a:lnSpc>
              <a:spcBef>
                <a:spcPts val="0"/>
              </a:spcBef>
              <a:defRPr sz="2000" b="0" cap="all" baseline="0">
                <a:latin typeface="+mn-lt"/>
              </a:defRPr>
            </a:lvl4pPr>
            <a:lvl5pPr marL="0" indent="0" algn="r">
              <a:lnSpc>
                <a:spcPts val="1300"/>
              </a:lnSpc>
              <a:spcBef>
                <a:spcPts val="0"/>
              </a:spcBef>
              <a:defRPr sz="2000" b="0" cap="all" baseline="0">
                <a:latin typeface="+mn-lt"/>
              </a:defRPr>
            </a:lvl5pPr>
            <a:lvl6pPr marL="0" indent="0" algn="r">
              <a:lnSpc>
                <a:spcPts val="1300"/>
              </a:lnSpc>
              <a:spcBef>
                <a:spcPts val="0"/>
              </a:spcBef>
              <a:defRPr sz="2000" b="0" cap="all" baseline="0">
                <a:latin typeface="+mn-lt"/>
              </a:defRPr>
            </a:lvl6pPr>
            <a:lvl7pPr marL="0" indent="0" algn="r">
              <a:lnSpc>
                <a:spcPts val="1300"/>
              </a:lnSpc>
              <a:spcBef>
                <a:spcPts val="0"/>
              </a:spcBef>
              <a:defRPr sz="2000" b="0" cap="all" baseline="0">
                <a:latin typeface="+mn-lt"/>
              </a:defRPr>
            </a:lvl7pPr>
            <a:lvl8pPr marL="0" indent="0" algn="r">
              <a:lnSpc>
                <a:spcPts val="1300"/>
              </a:lnSpc>
              <a:spcBef>
                <a:spcPts val="0"/>
              </a:spcBef>
              <a:defRPr sz="2000" b="0" cap="all" baseline="0">
                <a:latin typeface="+mn-lt"/>
              </a:defRPr>
            </a:lvl8pPr>
            <a:lvl9pPr marL="0" indent="0" algn="r">
              <a:lnSpc>
                <a:spcPts val="1300"/>
              </a:lnSpc>
              <a:spcBef>
                <a:spcPts val="0"/>
              </a:spcBef>
              <a:defRPr sz="2000" b="0" cap="all" baseline="0">
                <a:latin typeface="+mn-lt"/>
              </a:defRPr>
            </a:lvl9pPr>
          </a:lstStyle>
          <a:p>
            <a:r>
              <a:rPr lang="de-DE" dirty="0"/>
              <a:t>Seite </a:t>
            </a:r>
            <a:fld id="{ADD7824D-2DCF-4DDA-BE8D-0B7ABA078092}" type="slidenum">
              <a:rPr lang="de-DE" smtClean="0"/>
              <a:pPr/>
              <a:t>‹Nr.›</a:t>
            </a:fld>
            <a:endParaRPr lang="de-DE" dirty="0"/>
          </a:p>
        </p:txBody>
      </p:sp>
      <p:grpSp>
        <p:nvGrpSpPr>
          <p:cNvPr id="1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4"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5"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6"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7"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7"/>
              <a:stretch>
                <a:fillRect/>
              </a:stretch>
            </p:blipFill>
            <p:spPr>
              <a:xfrm>
                <a:off x="-300806" y="2011149"/>
                <a:ext cx="542011" cy="134210"/>
              </a:xfrm>
              <a:prstGeom prst="rect">
                <a:avLst/>
              </a:prstGeom>
              <a:noFill/>
              <a:ln>
                <a:noFill/>
              </a:ln>
            </p:spPr>
          </p:pic>
          <p:pic>
            <p:nvPicPr>
              <p:cNvPr id="18"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8"/>
              <a:stretch>
                <a:fillRect/>
              </a:stretch>
            </p:blipFill>
            <p:spPr>
              <a:xfrm>
                <a:off x="-300806" y="1809834"/>
                <a:ext cx="542011" cy="134210"/>
              </a:xfrm>
              <a:prstGeom prst="rect">
                <a:avLst/>
              </a:prstGeom>
              <a:noFill/>
              <a:ln>
                <a:noFill/>
              </a:ln>
            </p:spPr>
          </p:pic>
        </p:grpSp>
        <p:sp>
          <p:nvSpPr>
            <p:cNvPr id="11"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2"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3"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20"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Tree>
    <p:extLst>
      <p:ext uri="{BB962C8B-B14F-4D97-AF65-F5344CB8AC3E}">
        <p14:creationId xmlns:p14="http://schemas.microsoft.com/office/powerpoint/2010/main" val="3050705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Lst>
  <p:hf hdr="0"/>
  <p:txStyles>
    <p:titleStyle>
      <a:lvl1pPr marL="0" indent="0" algn="l" defTabSz="914400" rtl="0" eaLnBrk="1" latinLnBrk="0" hangingPunct="1">
        <a:lnSpc>
          <a:spcPct val="89000"/>
        </a:lnSpc>
        <a:spcBef>
          <a:spcPts val="0"/>
        </a:spcBef>
        <a:buFont typeface="+mj-lt"/>
        <a:buNone/>
        <a:defRPr sz="2800" b="1" kern="1200">
          <a:solidFill>
            <a:schemeClr val="accent1"/>
          </a:solidFill>
          <a:latin typeface="+mj-lt"/>
          <a:ea typeface="+mj-ea"/>
          <a:cs typeface="+mj-cs"/>
        </a:defRPr>
      </a:lvl1pPr>
    </p:titleStyle>
    <p:body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7219" userDrawn="1">
          <p15:clr>
            <a:srgbClr val="F26B43"/>
          </p15:clr>
        </p15:guide>
        <p15:guide id="3" orient="horz" pos="498" userDrawn="1">
          <p15:clr>
            <a:srgbClr val="F26B43"/>
          </p15:clr>
        </p15:guide>
        <p15:guide id="4" orient="horz" pos="913" userDrawn="1">
          <p15:clr>
            <a:srgbClr val="F26B43"/>
          </p15:clr>
        </p15:guide>
        <p15:guide id="5" orient="horz" pos="362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cfc.charite.de/fileadmin/user_upload/microsites/kompetenzzentren/cfc/Fatigue_Centrum_LK/PDF_Dokumente/Passiver_Steh_Test_Protokoll_deutsch.pdf"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hyperlink" Target="https://static-content.springer.com/esm/art%3A10.1007%2Fs00431-023-05351-z/MediaObjects/431_2023_5351_MOESM2_ESM.pdf" TargetMode="External"/><Relationship Id="rId4" Type="http://schemas.openxmlformats.org/officeDocument/2006/relationships/hyperlink" Target="https://cfc.charite.de/fileadmin/user_upload/microsites/kompetenzzentren/cfc/ZZ_alte_Dateien/Landing_Page/DSQ-PEM_TUM.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cfc.charite.de/fuer_aerzte" TargetMode="External"/><Relationship Id="rId2" Type="http://schemas.openxmlformats.org/officeDocument/2006/relationships/hyperlink" Target="https://www.mri.tum.de/de/chronische-fatigue-centrum-fuer-junge-menschen-mcfc"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s://cfc.charite.de/fuer_aerzte"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ntertitel 39">
            <a:extLst>
              <a:ext uri="{FF2B5EF4-FFF2-40B4-BE49-F238E27FC236}">
                <a16:creationId xmlns:a16="http://schemas.microsoft.com/office/drawing/2014/main" id="{55A3F582-F497-47E8-9CFA-290F76E438D8}"/>
              </a:ext>
            </a:extLst>
          </p:cNvPr>
          <p:cNvSpPr>
            <a:spLocks noGrp="1"/>
          </p:cNvSpPr>
          <p:nvPr>
            <p:ph type="subTitle" idx="1"/>
          </p:nvPr>
        </p:nvSpPr>
        <p:spPr>
          <a:xfrm>
            <a:off x="539998" y="3926068"/>
            <a:ext cx="8579838" cy="1620000"/>
          </a:xfrm>
        </p:spPr>
        <p:txBody>
          <a:bodyPr/>
          <a:lstStyle/>
          <a:p>
            <a:pPr>
              <a:spcAft>
                <a:spcPts val="300"/>
              </a:spcAft>
            </a:pPr>
            <a:r>
              <a:rPr lang="de-DE" sz="2100" dirty="0">
                <a:solidFill>
                  <a:srgbClr val="385C6B"/>
                </a:solidFill>
              </a:rPr>
              <a:t>Handbuch Qualitätszirkel, Modul für Moderierende, Oktober 2025</a:t>
            </a:r>
          </a:p>
        </p:txBody>
      </p:sp>
      <p:sp>
        <p:nvSpPr>
          <p:cNvPr id="39" name="Titel 38">
            <a:extLst>
              <a:ext uri="{FF2B5EF4-FFF2-40B4-BE49-F238E27FC236}">
                <a16:creationId xmlns:a16="http://schemas.microsoft.com/office/drawing/2014/main" id="{0A7918AA-10C9-44E4-A924-F7FB69B74F95}"/>
              </a:ext>
            </a:extLst>
          </p:cNvPr>
          <p:cNvSpPr>
            <a:spLocks noGrp="1"/>
          </p:cNvSpPr>
          <p:nvPr>
            <p:ph type="ctrTitle"/>
          </p:nvPr>
        </p:nvSpPr>
        <p:spPr>
          <a:xfrm>
            <a:off x="540000" y="2306068"/>
            <a:ext cx="7643301" cy="1620000"/>
          </a:xfrm>
        </p:spPr>
        <p:txBody>
          <a:bodyPr/>
          <a:lstStyle/>
          <a:p>
            <a:r>
              <a:rPr lang="de-DE" dirty="0"/>
              <a:t>Versorgung von Patientinnen und Patienten mit Long COVID und ME/CFS - Fallbeispiele</a:t>
            </a:r>
          </a:p>
        </p:txBody>
      </p:sp>
      <p:sp>
        <p:nvSpPr>
          <p:cNvPr id="41" name="Vertikaler Textplatzhalter 40">
            <a:extLst>
              <a:ext uri="{FF2B5EF4-FFF2-40B4-BE49-F238E27FC236}">
                <a16:creationId xmlns:a16="http://schemas.microsoft.com/office/drawing/2014/main" id="{5399300D-97FD-4996-9FBA-AC2DF5E34B3E}"/>
              </a:ext>
            </a:extLst>
          </p:cNvPr>
          <p:cNvSpPr>
            <a:spLocks noGrp="1"/>
          </p:cNvSpPr>
          <p:nvPr>
            <p:ph type="body" orient="vert" idx="13"/>
          </p:nvPr>
        </p:nvSpPr>
        <p:spPr/>
        <p:txBody>
          <a:bodyPr/>
          <a:lstStyle/>
          <a:p>
            <a:r>
              <a:rPr lang="de-DE" dirty="0"/>
              <a:t>© Kassenärztliche Bundesvereinigung</a:t>
            </a:r>
          </a:p>
          <a:p>
            <a:pPr lvl="1"/>
            <a:endParaRPr lang="de-DE" dirty="0"/>
          </a:p>
        </p:txBody>
      </p:sp>
      <p:sp>
        <p:nvSpPr>
          <p:cNvPr id="2" name="Datumsplatzhalter 1">
            <a:extLst>
              <a:ext uri="{FF2B5EF4-FFF2-40B4-BE49-F238E27FC236}">
                <a16:creationId xmlns:a16="http://schemas.microsoft.com/office/drawing/2014/main" id="{00C329D3-CED3-857E-BF48-E24EA4BE47C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3" name="Fußzeilenplatzhalter 2">
            <a:extLst>
              <a:ext uri="{FF2B5EF4-FFF2-40B4-BE49-F238E27FC236}">
                <a16:creationId xmlns:a16="http://schemas.microsoft.com/office/drawing/2014/main" id="{B7C1B6C4-FF4D-432A-9538-81890484D7CF}"/>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1BF4ED64-530D-00B7-10C7-28D384D78985}"/>
              </a:ext>
            </a:extLst>
          </p:cNvPr>
          <p:cNvSpPr>
            <a:spLocks noGrp="1"/>
          </p:cNvSpPr>
          <p:nvPr>
            <p:ph type="sldNum" sz="quarter" idx="16"/>
          </p:nvPr>
        </p:nvSpPr>
        <p:spPr/>
        <p:txBody>
          <a:bodyPr/>
          <a:lstStyle/>
          <a:p>
            <a:r>
              <a:rPr lang="de-DE" dirty="0"/>
              <a:t>Seite </a:t>
            </a:r>
            <a:fld id="{ADD7824D-2DCF-4DDA-BE8D-0B7ABA078092}" type="slidenum">
              <a:rPr lang="de-DE" smtClean="0"/>
              <a:pPr/>
              <a:t>1</a:t>
            </a:fld>
            <a:endParaRPr lang="de-DE" dirty="0"/>
          </a:p>
        </p:txBody>
      </p:sp>
    </p:spTree>
    <p:extLst>
      <p:ext uri="{BB962C8B-B14F-4D97-AF65-F5344CB8AC3E}">
        <p14:creationId xmlns:p14="http://schemas.microsoft.com/office/powerpoint/2010/main" val="4183018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M2: Jugendliche Person mit ME/CFS nach EBV - Erstvorstellung</a:t>
            </a:r>
            <a:endParaRPr lang="de-DE" sz="1600" dirty="0"/>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90"/>
            <a:ext cx="10728325" cy="4456032"/>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Es stellt sich eine Jugendliche (15 Jahre) mit starker Abgeschlagenheit, Halsschmerzen und anhaltenden Kopfschmerzen vor. Vor ca. drei Wochen wurde eine infektiöse Mononukleose diagnostiziert. Sie war zwei Wochen zuhause und hat das Bett gehütet. Aber seitdem ist die Patientin nicht mehr richtig fit geworden. Beim Versuch die Schule wieder zu besuchen haben sich erneut alle Symptome verschlimmert, nun kamen auch noch quälende Kopfschmerzen hinzu. Schon nur der Weg in die Schule hat zu kalten Schweißausbrüchen geführt. Fahrrad fahren kann sie nicht mehr wie üblich, sie musste die Bahn nehmen. Im vertiefenden Gespräch berichtet die Patientin, dass sie sich so schlapp fühlt, dass sie teilweise das Bett nicht verlassen kann. Sobald sie aufsteht, ist sie aus der Puste. Dazwischen gibt es immer mal wieder einen Tag an dem sie sich besser fühlt, aber sobald sie sich körperlich oder auch kognitiv belastet (Hausaufgaben), geht es ihr wieder schlechter.</a:t>
            </a:r>
          </a:p>
          <a:p>
            <a:pPr marL="0" indent="0">
              <a:lnSpc>
                <a:spcPct val="107000"/>
              </a:lnSpc>
              <a:spcAft>
                <a:spcPts val="800"/>
              </a:spcAft>
              <a:buNone/>
            </a:pPr>
            <a:r>
              <a:rPr lang="de-DE" sz="1600" b="1" kern="100" dirty="0">
                <a:effectLst/>
                <a:ea typeface="Aptos"/>
                <a:cs typeface="Times New Roman" panose="02020603050405020304" pitchFamily="18" charset="0"/>
              </a:rPr>
              <a:t>EA:</a:t>
            </a:r>
            <a:r>
              <a:rPr lang="de-DE" sz="1600" kern="100" dirty="0">
                <a:effectLst/>
                <a:ea typeface="Aptos"/>
                <a:cs typeface="Times New Roman" panose="02020603050405020304" pitchFamily="18" charset="0"/>
              </a:rPr>
              <a:t> keine Vorerkrankungen</a:t>
            </a:r>
            <a:endParaRPr lang="de-DE" sz="1600" kern="100" dirty="0">
              <a:ea typeface="Aptos"/>
              <a:cs typeface="Times New Roman" panose="02020603050405020304" pitchFamily="18" charset="0"/>
            </a:endParaRPr>
          </a:p>
          <a:p>
            <a:pPr marL="0" indent="0">
              <a:lnSpc>
                <a:spcPct val="107000"/>
              </a:lnSpc>
              <a:spcAft>
                <a:spcPts val="800"/>
              </a:spcAft>
              <a:buNone/>
            </a:pPr>
            <a:r>
              <a:rPr lang="de-DE" sz="1600" b="1" kern="100" dirty="0">
                <a:effectLst/>
                <a:ea typeface="Aptos"/>
                <a:cs typeface="Times New Roman" panose="02020603050405020304" pitchFamily="18" charset="0"/>
              </a:rPr>
              <a:t>FA:</a:t>
            </a:r>
            <a:r>
              <a:rPr lang="de-DE" sz="1600" kern="100" dirty="0">
                <a:effectLst/>
                <a:ea typeface="Aptos"/>
                <a:cs typeface="Times New Roman" panose="02020603050405020304" pitchFamily="18" charset="0"/>
              </a:rPr>
              <a:t> unauff.</a:t>
            </a:r>
          </a:p>
          <a:p>
            <a:pPr marL="0" indent="0">
              <a:lnSpc>
                <a:spcPct val="107000"/>
              </a:lnSpc>
              <a:spcAft>
                <a:spcPts val="800"/>
              </a:spcAft>
              <a:buNone/>
            </a:pPr>
            <a:r>
              <a:rPr lang="de-DE" sz="1600" b="1" kern="100" dirty="0">
                <a:effectLst/>
                <a:ea typeface="Aptos"/>
                <a:cs typeface="Times New Roman" panose="02020603050405020304" pitchFamily="18" charset="0"/>
              </a:rPr>
              <a:t>Körperliche Untersuchung:</a:t>
            </a:r>
            <a:r>
              <a:rPr lang="de-DE" sz="1600" kern="100" dirty="0">
                <a:effectLst/>
                <a:ea typeface="Aptos"/>
                <a:cs typeface="Times New Roman" panose="02020603050405020304" pitchFamily="18" charset="0"/>
              </a:rPr>
              <a:t> Pulmo/Cor/Abdomen opB, orientierend neurolog. unauff. LK-Schwellungen submandibulär und axillär</a:t>
            </a:r>
          </a:p>
          <a:p>
            <a:pPr marL="0" indent="0">
              <a:lnSpc>
                <a:spcPct val="107000"/>
              </a:lnSpc>
              <a:spcAft>
                <a:spcPts val="800"/>
              </a:spcAft>
              <a:buNone/>
            </a:pPr>
            <a:r>
              <a:rPr lang="de-DE" sz="1600" kern="100" dirty="0">
                <a:effectLst/>
                <a:ea typeface="Aptos"/>
                <a:cs typeface="Times New Roman" panose="02020603050405020304" pitchFamily="18" charset="0"/>
              </a:rPr>
              <a:t>Sie klären die Patientin über die Möglichkeit einer postviralen Fatigue nach EBV auf und stellen eine Bescheinigung (Freistellung über sieben Tage) für die Schule aus. Eine Sportbefreiung hatten Sie bereits ausgestellt. Sie soll sich weiterhin gut schonen und langsam machen. Sie bestellen sie bei ausbleibender Besserung nach einer Woche wieder ein.</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3" y="0"/>
            <a:ext cx="1423701" cy="358305"/>
          </a:xfrm>
        </p:spPr>
        <p:txBody>
          <a:bodyPr/>
          <a:lstStyle/>
          <a:p>
            <a:r>
              <a:rPr lang="de-DE" dirty="0"/>
              <a:t>Fall M2</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10</a:t>
            </a:fld>
            <a:endParaRPr lang="de-DE" dirty="0"/>
          </a:p>
        </p:txBody>
      </p:sp>
    </p:spTree>
    <p:extLst>
      <p:ext uri="{BB962C8B-B14F-4D97-AF65-F5344CB8AC3E}">
        <p14:creationId xmlns:p14="http://schemas.microsoft.com/office/powerpoint/2010/main" val="4283173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46B85-88D4-9CB2-3CC8-21A81B80C532}"/>
              </a:ext>
            </a:extLst>
          </p:cNvPr>
          <p:cNvSpPr>
            <a:spLocks noGrp="1"/>
          </p:cNvSpPr>
          <p:nvPr>
            <p:ph type="title"/>
          </p:nvPr>
        </p:nvSpPr>
        <p:spPr>
          <a:xfrm>
            <a:off x="731838" y="790578"/>
            <a:ext cx="10728161" cy="432000"/>
          </a:xfrm>
        </p:spPr>
        <p:txBody>
          <a:bodyPr/>
          <a:lstStyle/>
          <a:p>
            <a:r>
              <a:rPr lang="de-DE" dirty="0"/>
              <a:t>Fall M2: Jugendliche Person mit ME/CFS nach EBV  - Zweitvorstellung</a:t>
            </a:r>
            <a:br>
              <a:rPr lang="de-DE" dirty="0"/>
            </a:br>
            <a:r>
              <a:rPr lang="de-DE" dirty="0"/>
              <a:t>(4 Wochen nach EBV-Infektion)</a:t>
            </a:r>
          </a:p>
        </p:txBody>
      </p:sp>
      <p:sp>
        <p:nvSpPr>
          <p:cNvPr id="3" name="Inhaltsplatzhalter 2">
            <a:extLst>
              <a:ext uri="{FF2B5EF4-FFF2-40B4-BE49-F238E27FC236}">
                <a16:creationId xmlns:a16="http://schemas.microsoft.com/office/drawing/2014/main" id="{F48D31D1-F901-F0E0-D22C-2AC9844F7A0A}"/>
              </a:ext>
            </a:extLst>
          </p:cNvPr>
          <p:cNvSpPr>
            <a:spLocks noGrp="1"/>
          </p:cNvSpPr>
          <p:nvPr>
            <p:ph idx="1"/>
          </p:nvPr>
        </p:nvSpPr>
        <p:spPr>
          <a:xfrm>
            <a:off x="731674" y="1702800"/>
            <a:ext cx="10728325" cy="4308469"/>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Anamnese: Der Zustand der Patientin hat sich nicht wesentlich verbessert. An einem guten Tag hat sie sich nachmittags mit Freundinnen getroffen. Seitdem „geht gar nix mehr“. Ihr wird beim Aufstehen schwindlig und schwarz vor Augen. Auch Schmerzen in den Gliedern und den Gelenken sind neu hinzugekommen. Sie kann sich kaum mehr konzentrieren und hat Probleme beim Kopfrechnen. Auf Rückfrage bestätigt die Patientin, dass sie starke Schlafstörungen hat. Sie kommt abends nicht zur Ruhe, ist zwar müde aber irgendwie aufgedreht. Der Schlaf ist nicht erholsam. Die Patientin wacht morgens „wie gerädert“ auf. Im Gespräch fallen Wortfindungsstörungen auf.</a:t>
            </a:r>
          </a:p>
          <a:p>
            <a:pPr marL="0" indent="0">
              <a:lnSpc>
                <a:spcPct val="107000"/>
              </a:lnSpc>
              <a:spcAft>
                <a:spcPts val="800"/>
              </a:spcAft>
              <a:buNone/>
            </a:pPr>
            <a:r>
              <a:rPr lang="de-DE" sz="1600" b="1" kern="100" dirty="0">
                <a:effectLst/>
                <a:ea typeface="Aptos"/>
                <a:cs typeface="Times New Roman" panose="02020603050405020304" pitchFamily="18" charset="0"/>
              </a:rPr>
              <a:t>Körperliche Untersuchung:</a:t>
            </a:r>
            <a:r>
              <a:rPr lang="de-DE" sz="1600" kern="100" dirty="0">
                <a:effectLst/>
                <a:ea typeface="Aptos"/>
                <a:cs typeface="Times New Roman" panose="02020603050405020304" pitchFamily="18" charset="0"/>
              </a:rPr>
              <a:t> Pulmo/Cor/Abdomen opB, orientierend neurolog. unauff. </a:t>
            </a:r>
          </a:p>
          <a:p>
            <a:pPr marL="0" indent="0">
              <a:lnSpc>
                <a:spcPct val="107000"/>
              </a:lnSpc>
              <a:spcAft>
                <a:spcPts val="800"/>
              </a:spcAft>
              <a:buNone/>
            </a:pPr>
            <a:r>
              <a:rPr lang="de-DE" sz="1600" b="1" kern="100" dirty="0">
                <a:effectLst/>
                <a:ea typeface="Aptos"/>
                <a:cs typeface="Times New Roman" panose="02020603050405020304" pitchFamily="18" charset="0"/>
              </a:rPr>
              <a:t>Diagnostik:</a:t>
            </a:r>
            <a:r>
              <a:rPr lang="de-DE" sz="1600" b="1" kern="100" dirty="0">
                <a:ea typeface="Aptos"/>
                <a:cs typeface="Times New Roman" panose="02020603050405020304" pitchFamily="18" charset="0"/>
              </a:rPr>
              <a:t> </a:t>
            </a:r>
            <a:r>
              <a:rPr lang="de-DE" sz="1600" kern="100" dirty="0">
                <a:effectLst/>
                <a:ea typeface="Aptos"/>
                <a:cs typeface="Times New Roman" panose="02020603050405020304" pitchFamily="18" charset="0"/>
              </a:rPr>
              <a:t>Lungenfunktionsdiagnostik unauff</a:t>
            </a:r>
            <a:r>
              <a:rPr lang="de-DE" sz="1600" kern="100" dirty="0">
                <a:ea typeface="Aptos"/>
                <a:cs typeface="Times New Roman" panose="02020603050405020304" pitchFamily="18" charset="0"/>
              </a:rPr>
              <a:t>; </a:t>
            </a:r>
            <a:r>
              <a:rPr lang="de-DE" sz="1600" kern="100" dirty="0">
                <a:effectLst/>
                <a:ea typeface="Aptos"/>
                <a:cs typeface="Times New Roman" panose="02020603050405020304" pitchFamily="18" charset="0"/>
              </a:rPr>
              <a:t>EKG: Sinustachykardie; Labor: </a:t>
            </a:r>
            <a:r>
              <a:rPr lang="de-DE" sz="1600" kern="100" dirty="0">
                <a:effectLst/>
                <a:ea typeface="Aptos"/>
                <a:cs typeface="Aptos"/>
              </a:rPr>
              <a:t>Diff.-BB, CRP, CK, E’lyte (Na, K, Ca, Phosphate), nüchtern BZ, Ferritin, Folsäure, Vitamin D, Leber-, Nieren- und Schilddrüsen-Werte unauffällig; SONO Abdomen: opB</a:t>
            </a:r>
            <a:endParaRPr lang="de-DE" sz="1600" kern="100" dirty="0">
              <a:effectLst/>
              <a:ea typeface="Aptos"/>
              <a:cs typeface="Times New Roman" panose="02020603050405020304" pitchFamily="18" charset="0"/>
            </a:endParaRPr>
          </a:p>
          <a:p>
            <a:pPr marL="0" indent="0">
              <a:lnSpc>
                <a:spcPct val="107000"/>
              </a:lnSpc>
              <a:spcAft>
                <a:spcPts val="800"/>
              </a:spcAft>
              <a:buNone/>
            </a:pPr>
            <a:r>
              <a:rPr lang="de-DE" sz="1600" b="1" u="sng" kern="100" dirty="0">
                <a:solidFill>
                  <a:srgbClr val="467886"/>
                </a:solidFill>
                <a:effectLst/>
                <a:ea typeface="Aptos"/>
                <a:cs typeface="Aptos"/>
                <a:hlinkClick r:id="rId3"/>
              </a:rPr>
              <a:t>10-min-passiver Stehtest (NASA-Lean-Test</a:t>
            </a:r>
            <a:r>
              <a:rPr lang="de-DE" sz="1600" u="sng" kern="100" dirty="0">
                <a:solidFill>
                  <a:srgbClr val="467886"/>
                </a:solidFill>
                <a:effectLst/>
                <a:ea typeface="Aptos"/>
                <a:cs typeface="Aptos"/>
                <a:hlinkClick r:id="rId3"/>
              </a:rPr>
              <a:t>):</a:t>
            </a:r>
            <a:r>
              <a:rPr lang="de-DE" sz="1600" kern="100" dirty="0">
                <a:effectLst/>
                <a:ea typeface="Aptos"/>
                <a:cs typeface="Aptos"/>
              </a:rPr>
              <a:t> Nachweis einer orthostatischen Hypotonie, kein posturales orthostatisches Tachykardiesyndrom (PoTS)</a:t>
            </a:r>
            <a:endParaRPr lang="de-DE" sz="1600" kern="100" dirty="0">
              <a:effectLst/>
              <a:ea typeface="Aptos"/>
              <a:cs typeface="Times New Roman" panose="02020603050405020304" pitchFamily="18" charset="0"/>
            </a:endParaRPr>
          </a:p>
          <a:p>
            <a:pPr marL="0" indent="0">
              <a:lnSpc>
                <a:spcPct val="107000"/>
              </a:lnSpc>
              <a:spcAft>
                <a:spcPts val="800"/>
              </a:spcAft>
              <a:buNone/>
            </a:pPr>
            <a:r>
              <a:rPr lang="de-DE" sz="1600" b="1" kern="100" dirty="0">
                <a:effectLst/>
                <a:ea typeface="Aptos"/>
                <a:cs typeface="Times New Roman" panose="02020603050405020304" pitchFamily="18" charset="0"/>
              </a:rPr>
              <a:t>Fragebögen:</a:t>
            </a:r>
            <a:r>
              <a:rPr lang="de-DE" sz="1600" kern="100" dirty="0">
                <a:ea typeface="Aptos"/>
                <a:cs typeface="Times New Roman" panose="02020603050405020304" pitchFamily="18" charset="0"/>
              </a:rPr>
              <a:t> </a:t>
            </a:r>
            <a:r>
              <a:rPr lang="de-DE" sz="1600" b="1" u="sng" kern="100" dirty="0">
                <a:solidFill>
                  <a:srgbClr val="467886"/>
                </a:solidFill>
                <a:effectLst/>
                <a:ea typeface="Aptos"/>
                <a:cs typeface="Times New Roman" panose="02020603050405020304" pitchFamily="18" charset="0"/>
                <a:hlinkClick r:id="rId4"/>
              </a:rPr>
              <a:t>DSQ-PEM</a:t>
            </a:r>
            <a:r>
              <a:rPr lang="de-DE" sz="1600" b="1" kern="100" dirty="0">
                <a:effectLst/>
                <a:ea typeface="Aptos"/>
                <a:cs typeface="Times New Roman" panose="02020603050405020304" pitchFamily="18" charset="0"/>
              </a:rPr>
              <a:t>: </a:t>
            </a:r>
            <a:r>
              <a:rPr lang="de-DE" sz="1600" kern="100" dirty="0">
                <a:effectLst/>
                <a:ea typeface="Aptos"/>
                <a:cs typeface="Times New Roman" panose="02020603050405020304" pitchFamily="18" charset="0"/>
              </a:rPr>
              <a:t>Hinweise auf schwere und prolongierte Post-Exertionelle Malaise (PEM); </a:t>
            </a:r>
            <a:r>
              <a:rPr lang="de-DE" sz="1600" b="1" u="sng" kern="100" dirty="0">
                <a:solidFill>
                  <a:srgbClr val="467886"/>
                </a:solidFill>
                <a:effectLst/>
                <a:ea typeface="Aptos"/>
                <a:cs typeface="Times New Roman" panose="02020603050405020304" pitchFamily="18" charset="0"/>
                <a:hlinkClick r:id="rId5"/>
              </a:rPr>
              <a:t>MBSQ (Munich Berlin Symptome Questionnaire):</a:t>
            </a:r>
            <a:r>
              <a:rPr lang="de-DE" sz="1600" b="1" kern="100" dirty="0">
                <a:effectLst/>
                <a:ea typeface="Aptos"/>
                <a:cs typeface="Times New Roman" panose="02020603050405020304" pitchFamily="18" charset="0"/>
              </a:rPr>
              <a:t> </a:t>
            </a:r>
            <a:r>
              <a:rPr lang="de-DE" sz="1600" kern="100" dirty="0">
                <a:effectLst/>
                <a:ea typeface="Aptos"/>
                <a:cs typeface="Times New Roman" panose="02020603050405020304" pitchFamily="18" charset="0"/>
              </a:rPr>
              <a:t>CCC- und IOM-Kriterien bis auf erforderliche Krankheitsdauer (drei Monate bei Kindern) für ME/CFS erfüllt</a:t>
            </a:r>
          </a:p>
          <a:p>
            <a:endParaRPr lang="de-DE" dirty="0"/>
          </a:p>
        </p:txBody>
      </p:sp>
      <p:sp>
        <p:nvSpPr>
          <p:cNvPr id="4" name="Vertikaler Textplatzhalter 3">
            <a:extLst>
              <a:ext uri="{FF2B5EF4-FFF2-40B4-BE49-F238E27FC236}">
                <a16:creationId xmlns:a16="http://schemas.microsoft.com/office/drawing/2014/main" id="{E2A3F59E-CC1C-306D-A90C-5F9E764986A7}"/>
              </a:ext>
            </a:extLst>
          </p:cNvPr>
          <p:cNvSpPr>
            <a:spLocks noGrp="1"/>
          </p:cNvSpPr>
          <p:nvPr>
            <p:ph type="body" orient="vert" idx="13"/>
          </p:nvPr>
        </p:nvSpPr>
        <p:spPr>
          <a:xfrm>
            <a:off x="10552293" y="0"/>
            <a:ext cx="1423701" cy="358305"/>
          </a:xfrm>
        </p:spPr>
        <p:txBody>
          <a:bodyPr/>
          <a:lstStyle/>
          <a:p>
            <a:r>
              <a:rPr lang="de-DE" dirty="0"/>
              <a:t>Fall M2</a:t>
            </a:r>
          </a:p>
        </p:txBody>
      </p:sp>
      <p:sp>
        <p:nvSpPr>
          <p:cNvPr id="5" name="Datumsplatzhalter 4">
            <a:extLst>
              <a:ext uri="{FF2B5EF4-FFF2-40B4-BE49-F238E27FC236}">
                <a16:creationId xmlns:a16="http://schemas.microsoft.com/office/drawing/2014/main" id="{E4C91A6E-0415-0AC5-C32D-5B4228D2DCB3}"/>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7571757-23B4-B9FE-159D-0E405C4C53B0}"/>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EFC87F2A-9D39-EED6-9AB9-FE1625FB3CD7}"/>
              </a:ext>
            </a:extLst>
          </p:cNvPr>
          <p:cNvSpPr>
            <a:spLocks noGrp="1"/>
          </p:cNvSpPr>
          <p:nvPr>
            <p:ph type="sldNum" sz="quarter" idx="16"/>
          </p:nvPr>
        </p:nvSpPr>
        <p:spPr/>
        <p:txBody>
          <a:bodyPr/>
          <a:lstStyle/>
          <a:p>
            <a:r>
              <a:rPr lang="de-DE" dirty="0"/>
              <a:t>Seite </a:t>
            </a:r>
            <a:fld id="{ADD7824D-2DCF-4DDA-BE8D-0B7ABA078092}" type="slidenum">
              <a:rPr lang="de-DE" smtClean="0"/>
              <a:pPr/>
              <a:t>11</a:t>
            </a:fld>
            <a:endParaRPr lang="de-DE" dirty="0"/>
          </a:p>
        </p:txBody>
      </p:sp>
    </p:spTree>
    <p:extLst>
      <p:ext uri="{BB962C8B-B14F-4D97-AF65-F5344CB8AC3E}">
        <p14:creationId xmlns:p14="http://schemas.microsoft.com/office/powerpoint/2010/main" val="2022788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46B85-88D4-9CB2-3CC8-21A81B80C532}"/>
              </a:ext>
            </a:extLst>
          </p:cNvPr>
          <p:cNvSpPr>
            <a:spLocks noGrp="1"/>
          </p:cNvSpPr>
          <p:nvPr>
            <p:ph type="title"/>
          </p:nvPr>
        </p:nvSpPr>
        <p:spPr>
          <a:xfrm>
            <a:off x="731838" y="790578"/>
            <a:ext cx="10728161" cy="432000"/>
          </a:xfrm>
        </p:spPr>
        <p:txBody>
          <a:bodyPr/>
          <a:lstStyle/>
          <a:p>
            <a:r>
              <a:rPr lang="de-DE" dirty="0"/>
              <a:t>Fall M2: Jugendliche Person mit ME/CFS nach EBV  - Zweitvorstellung</a:t>
            </a:r>
            <a:br>
              <a:rPr lang="de-DE" dirty="0"/>
            </a:br>
            <a:r>
              <a:rPr lang="de-DE" dirty="0"/>
              <a:t>(4 Wochen nach EBV-Infektion, Forts.)</a:t>
            </a:r>
          </a:p>
        </p:txBody>
      </p:sp>
      <p:sp>
        <p:nvSpPr>
          <p:cNvPr id="3" name="Inhaltsplatzhalter 2">
            <a:extLst>
              <a:ext uri="{FF2B5EF4-FFF2-40B4-BE49-F238E27FC236}">
                <a16:creationId xmlns:a16="http://schemas.microsoft.com/office/drawing/2014/main" id="{F48D31D1-F901-F0E0-D22C-2AC9844F7A0A}"/>
              </a:ext>
            </a:extLst>
          </p:cNvPr>
          <p:cNvSpPr>
            <a:spLocks noGrp="1"/>
          </p:cNvSpPr>
          <p:nvPr>
            <p:ph idx="1"/>
          </p:nvPr>
        </p:nvSpPr>
        <p:spPr>
          <a:xfrm>
            <a:off x="731674" y="1702800"/>
            <a:ext cx="10728325" cy="4308469"/>
          </a:xfrm>
        </p:spPr>
        <p:txBody>
          <a:bodyPr/>
          <a:lstStyle/>
          <a:p>
            <a:pPr marL="0" indent="0">
              <a:lnSpc>
                <a:spcPct val="107000"/>
              </a:lnSpc>
              <a:spcAft>
                <a:spcPts val="800"/>
              </a:spcAft>
              <a:buNone/>
            </a:pPr>
            <a:r>
              <a:rPr lang="de-DE" sz="1600" b="1" kern="100" dirty="0">
                <a:effectLst/>
                <a:ea typeface="Aptos"/>
                <a:cs typeface="Times New Roman" panose="02020603050405020304" pitchFamily="18" charset="0"/>
              </a:rPr>
              <a:t>Therapie: </a:t>
            </a:r>
            <a:r>
              <a:rPr lang="de-DE" sz="1600" kern="100" dirty="0">
                <a:effectLst/>
                <a:ea typeface="Aptos"/>
                <a:cs typeface="Times New Roman" panose="02020603050405020304" pitchFamily="18" charset="0"/>
              </a:rPr>
              <a:t>Der charakteristische postinfektiöse onset nach EBV erhärtet Ihren Verdacht auf ME/CFS. Da vier Wochen seit Erkrankung bereits vergangen sind und es sich um eine Jugendliche handelt, können sie gemäß NICE Guidelines 2021 bereits die Verdachtsdiagnose ME/CFS stellen.  Sie melden im Labor noch die wichtigsten differentialdiagnostischen Laborwerte (hämatologisch, endokrinologisch etc.) nach, die Werte sind unauff.  Es folgt die Aufklärung über PEM und Belastungsintoleranz sowie eine gezielte Aufklärung zu Pacing und Aushändigung von entsprechendem Infomaterial. Sie bescheinigen eine fortlaufende Schulunfähigkeit. Gegen die Schmerzen klären sie zu nicht-medikamentösen Maßnahmen auf (zum B</a:t>
            </a:r>
            <a:r>
              <a:rPr lang="de-DE" sz="1600" kern="100" dirty="0">
                <a:ea typeface="Aptos"/>
                <a:cs typeface="Times New Roman" panose="02020603050405020304" pitchFamily="18" charset="0"/>
              </a:rPr>
              <a:t>eispiel</a:t>
            </a:r>
            <a:r>
              <a:rPr lang="de-DE" sz="1600" kern="100" dirty="0">
                <a:effectLst/>
                <a:ea typeface="Aptos"/>
                <a:cs typeface="Times New Roman" panose="02020603050405020304" pitchFamily="18" charset="0"/>
              </a:rPr>
              <a:t> Wärmeanwendungen, leichte Massage) und verordnen zusätzlich Schmerzmittel. </a:t>
            </a:r>
            <a:r>
              <a:rPr lang="de-DE" sz="1600" kern="100" dirty="0">
                <a:ea typeface="Aptos"/>
                <a:cs typeface="Times New Roman" panose="02020603050405020304" pitchFamily="18" charset="0"/>
              </a:rPr>
              <a:t>D</a:t>
            </a:r>
            <a:r>
              <a:rPr lang="de-DE" sz="1600" kern="100" dirty="0">
                <a:effectLst/>
                <a:ea typeface="Aptos"/>
                <a:cs typeface="Times New Roman" panose="02020603050405020304" pitchFamily="18" charset="0"/>
              </a:rPr>
              <a:t>ie Schlafstörungen behandeln sie mit Maßnahmen zur Schlafhygiene und ME/CFS-empfohlener Schlafmedikation und klären über nicht-medikamentöse Maßnahmen bei orthostatischer Hypotonie auf (salzreich essen, ausreichend trinken, Manöver bei Synkopenneigung).</a:t>
            </a:r>
          </a:p>
          <a:p>
            <a:endParaRPr lang="de-DE" dirty="0"/>
          </a:p>
        </p:txBody>
      </p:sp>
      <p:sp>
        <p:nvSpPr>
          <p:cNvPr id="4" name="Vertikaler Textplatzhalter 3">
            <a:extLst>
              <a:ext uri="{FF2B5EF4-FFF2-40B4-BE49-F238E27FC236}">
                <a16:creationId xmlns:a16="http://schemas.microsoft.com/office/drawing/2014/main" id="{E2A3F59E-CC1C-306D-A90C-5F9E764986A7}"/>
              </a:ext>
            </a:extLst>
          </p:cNvPr>
          <p:cNvSpPr>
            <a:spLocks noGrp="1"/>
          </p:cNvSpPr>
          <p:nvPr>
            <p:ph type="body" orient="vert" idx="13"/>
          </p:nvPr>
        </p:nvSpPr>
        <p:spPr>
          <a:xfrm>
            <a:off x="10552293" y="0"/>
            <a:ext cx="1423701" cy="358305"/>
          </a:xfrm>
        </p:spPr>
        <p:txBody>
          <a:bodyPr/>
          <a:lstStyle/>
          <a:p>
            <a:r>
              <a:rPr lang="de-DE" dirty="0"/>
              <a:t>Fall M2</a:t>
            </a:r>
          </a:p>
        </p:txBody>
      </p:sp>
      <p:sp>
        <p:nvSpPr>
          <p:cNvPr id="5" name="Datumsplatzhalter 4">
            <a:extLst>
              <a:ext uri="{FF2B5EF4-FFF2-40B4-BE49-F238E27FC236}">
                <a16:creationId xmlns:a16="http://schemas.microsoft.com/office/drawing/2014/main" id="{E4C91A6E-0415-0AC5-C32D-5B4228D2DCB3}"/>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7571757-23B4-B9FE-159D-0E405C4C53B0}"/>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EFC87F2A-9D39-EED6-9AB9-FE1625FB3CD7}"/>
              </a:ext>
            </a:extLst>
          </p:cNvPr>
          <p:cNvSpPr>
            <a:spLocks noGrp="1"/>
          </p:cNvSpPr>
          <p:nvPr>
            <p:ph type="sldNum" sz="quarter" idx="16"/>
          </p:nvPr>
        </p:nvSpPr>
        <p:spPr/>
        <p:txBody>
          <a:bodyPr/>
          <a:lstStyle/>
          <a:p>
            <a:r>
              <a:rPr lang="de-DE" dirty="0"/>
              <a:t>Seite </a:t>
            </a:r>
            <a:fld id="{ADD7824D-2DCF-4DDA-BE8D-0B7ABA078092}" type="slidenum">
              <a:rPr lang="de-DE" smtClean="0"/>
              <a:pPr/>
              <a:t>12</a:t>
            </a:fld>
            <a:endParaRPr lang="de-DE" dirty="0"/>
          </a:p>
        </p:txBody>
      </p:sp>
    </p:spTree>
    <p:extLst>
      <p:ext uri="{BB962C8B-B14F-4D97-AF65-F5344CB8AC3E}">
        <p14:creationId xmlns:p14="http://schemas.microsoft.com/office/powerpoint/2010/main" val="3204740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46B85-88D4-9CB2-3CC8-21A81B80C532}"/>
              </a:ext>
            </a:extLst>
          </p:cNvPr>
          <p:cNvSpPr>
            <a:spLocks noGrp="1"/>
          </p:cNvSpPr>
          <p:nvPr>
            <p:ph type="title"/>
          </p:nvPr>
        </p:nvSpPr>
        <p:spPr/>
        <p:txBody>
          <a:bodyPr/>
          <a:lstStyle/>
          <a:p>
            <a:r>
              <a:rPr lang="de-DE" dirty="0"/>
              <a:t>Fall M2: Jugendliche Person mit ME/CFS nach EBV  - Drittvorstellung</a:t>
            </a:r>
            <a:br>
              <a:rPr lang="de-DE" dirty="0"/>
            </a:br>
            <a:r>
              <a:rPr lang="de-DE" dirty="0"/>
              <a:t>(6 Wochen nach Erkrankung)</a:t>
            </a:r>
          </a:p>
        </p:txBody>
      </p:sp>
      <p:sp>
        <p:nvSpPr>
          <p:cNvPr id="3" name="Inhaltsplatzhalter 2">
            <a:extLst>
              <a:ext uri="{FF2B5EF4-FFF2-40B4-BE49-F238E27FC236}">
                <a16:creationId xmlns:a16="http://schemas.microsoft.com/office/drawing/2014/main" id="{F48D31D1-F901-F0E0-D22C-2AC9844F7A0A}"/>
              </a:ext>
            </a:extLst>
          </p:cNvPr>
          <p:cNvSpPr>
            <a:spLocks noGrp="1"/>
          </p:cNvSpPr>
          <p:nvPr>
            <p:ph idx="1"/>
          </p:nvPr>
        </p:nvSpPr>
        <p:spPr>
          <a:xfrm>
            <a:off x="731674" y="1702800"/>
            <a:ext cx="10728325" cy="4308469"/>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Die Patientin kann sich nicht persönlich vorstellen, sie ist mittlerweile zu schwach dafür. Die Mutter berichtet, dass sie die Tochter zur Toilette begleiten muss und ihr an den meisten Tagen das Essen ans Bett gebracht werden muss. Eine starke Reizsensitivität gegen Geräusche und Licht ist noch hinzugekommen. Sie vereinbaren einen Hausbesuchstermin. Große Sorgen bereitet der Mutter die Schule. Von Seiten der Schulleitung wird ein Absentismus vermutet, ein Krisengespräch im Beisein des Jugendamtes ist bereits angesetzt. Sie bittet sie um ein klärendes Gespräch mit der Schulleitung und dem Jugendamt. Für ein Schulvermeidungs-verhalten liegt Ihnen bei vorliegender Diagnose kein Anhalt vor.</a:t>
            </a:r>
          </a:p>
          <a:p>
            <a:pPr marL="0" indent="0">
              <a:lnSpc>
                <a:spcPct val="107000"/>
              </a:lnSpc>
              <a:spcAft>
                <a:spcPts val="800"/>
              </a:spcAft>
              <a:buNone/>
            </a:pPr>
            <a:r>
              <a:rPr lang="de-DE" sz="1600" kern="100" dirty="0">
                <a:effectLst/>
                <a:ea typeface="Aptos"/>
                <a:cs typeface="Times New Roman" panose="02020603050405020304" pitchFamily="18" charset="0"/>
              </a:rPr>
              <a:t>Sie führen ein Telefonat mit der Schulleitung und dem Jugendamt, klären zum Krankheitsbild auf, der körperlichen und kognitiven Schulunfähigkeit sowie der Notwendigkeit der Entlastung. Mit der </a:t>
            </a:r>
            <a:r>
              <a:rPr lang="de-DE" sz="1600" b="1" kern="100" dirty="0">
                <a:effectLst/>
                <a:ea typeface="Aptos"/>
                <a:cs typeface="Times New Roman" panose="02020603050405020304" pitchFamily="18" charset="0"/>
              </a:rPr>
              <a:t>GOP 37804</a:t>
            </a:r>
            <a:r>
              <a:rPr lang="de-DE" sz="1600" kern="100" dirty="0">
                <a:effectLst/>
                <a:ea typeface="Aptos"/>
                <a:cs typeface="Times New Roman" panose="02020603050405020304" pitchFamily="18" charset="0"/>
              </a:rPr>
              <a:t> können sie diese Gespräche abrechnen. </a:t>
            </a:r>
          </a:p>
          <a:p>
            <a:pPr marL="0" indent="0">
              <a:lnSpc>
                <a:spcPct val="107000"/>
              </a:lnSpc>
              <a:spcAft>
                <a:spcPts val="800"/>
              </a:spcAft>
              <a:buNone/>
            </a:pPr>
            <a:r>
              <a:rPr lang="de-DE" sz="1600" kern="100" dirty="0">
                <a:effectLst/>
                <a:ea typeface="Aptos"/>
                <a:cs typeface="Times New Roman" panose="02020603050405020304" pitchFamily="18" charset="0"/>
              </a:rPr>
              <a:t>Im Hausbesuch bietet die Patientin das Vollbild einer ME/CFS-Erkrankung. Sie besprechen mit der Familie das Krankheitsbild und erweitern die medikamentöse Therapie mit ME/CFS-spezifischer in- und off-label-Medikation. </a:t>
            </a:r>
          </a:p>
          <a:p>
            <a:endParaRPr lang="de-DE" sz="1600" dirty="0"/>
          </a:p>
        </p:txBody>
      </p:sp>
      <p:sp>
        <p:nvSpPr>
          <p:cNvPr id="4" name="Vertikaler Textplatzhalter 3">
            <a:extLst>
              <a:ext uri="{FF2B5EF4-FFF2-40B4-BE49-F238E27FC236}">
                <a16:creationId xmlns:a16="http://schemas.microsoft.com/office/drawing/2014/main" id="{E2A3F59E-CC1C-306D-A90C-5F9E764986A7}"/>
              </a:ext>
            </a:extLst>
          </p:cNvPr>
          <p:cNvSpPr>
            <a:spLocks noGrp="1"/>
          </p:cNvSpPr>
          <p:nvPr>
            <p:ph type="body" orient="vert" idx="13"/>
          </p:nvPr>
        </p:nvSpPr>
        <p:spPr>
          <a:xfrm>
            <a:off x="10552293" y="0"/>
            <a:ext cx="1423701" cy="358305"/>
          </a:xfrm>
        </p:spPr>
        <p:txBody>
          <a:bodyPr/>
          <a:lstStyle/>
          <a:p>
            <a:r>
              <a:rPr lang="de-DE" dirty="0"/>
              <a:t>Fall M2</a:t>
            </a:r>
          </a:p>
        </p:txBody>
      </p:sp>
      <p:sp>
        <p:nvSpPr>
          <p:cNvPr id="5" name="Datumsplatzhalter 4">
            <a:extLst>
              <a:ext uri="{FF2B5EF4-FFF2-40B4-BE49-F238E27FC236}">
                <a16:creationId xmlns:a16="http://schemas.microsoft.com/office/drawing/2014/main" id="{E4C91A6E-0415-0AC5-C32D-5B4228D2DCB3}"/>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7571757-23B4-B9FE-159D-0E405C4C53B0}"/>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EFC87F2A-9D39-EED6-9AB9-FE1625FB3CD7}"/>
              </a:ext>
            </a:extLst>
          </p:cNvPr>
          <p:cNvSpPr>
            <a:spLocks noGrp="1"/>
          </p:cNvSpPr>
          <p:nvPr>
            <p:ph type="sldNum" sz="quarter" idx="16"/>
          </p:nvPr>
        </p:nvSpPr>
        <p:spPr/>
        <p:txBody>
          <a:bodyPr/>
          <a:lstStyle/>
          <a:p>
            <a:r>
              <a:rPr lang="de-DE" dirty="0"/>
              <a:t>Seite </a:t>
            </a:r>
            <a:fld id="{ADD7824D-2DCF-4DDA-BE8D-0B7ABA078092}" type="slidenum">
              <a:rPr lang="de-DE" smtClean="0"/>
              <a:pPr/>
              <a:t>13</a:t>
            </a:fld>
            <a:endParaRPr lang="de-DE" dirty="0"/>
          </a:p>
        </p:txBody>
      </p:sp>
    </p:spTree>
    <p:extLst>
      <p:ext uri="{BB962C8B-B14F-4D97-AF65-F5344CB8AC3E}">
        <p14:creationId xmlns:p14="http://schemas.microsoft.com/office/powerpoint/2010/main" val="3126850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B46B85-88D4-9CB2-3CC8-21A81B80C532}"/>
              </a:ext>
            </a:extLst>
          </p:cNvPr>
          <p:cNvSpPr>
            <a:spLocks noGrp="1"/>
          </p:cNvSpPr>
          <p:nvPr>
            <p:ph type="title"/>
          </p:nvPr>
        </p:nvSpPr>
        <p:spPr/>
        <p:txBody>
          <a:bodyPr/>
          <a:lstStyle/>
          <a:p>
            <a:r>
              <a:rPr lang="de-DE" dirty="0"/>
              <a:t>Fall M2: Jugendliche Person mit ME/CFS nach EBV  - Verlauf </a:t>
            </a:r>
          </a:p>
        </p:txBody>
      </p:sp>
      <p:sp>
        <p:nvSpPr>
          <p:cNvPr id="3" name="Inhaltsplatzhalter 2">
            <a:extLst>
              <a:ext uri="{FF2B5EF4-FFF2-40B4-BE49-F238E27FC236}">
                <a16:creationId xmlns:a16="http://schemas.microsoft.com/office/drawing/2014/main" id="{F48D31D1-F901-F0E0-D22C-2AC9844F7A0A}"/>
              </a:ext>
            </a:extLst>
          </p:cNvPr>
          <p:cNvSpPr>
            <a:spLocks noGrp="1"/>
          </p:cNvSpPr>
          <p:nvPr>
            <p:ph idx="1"/>
          </p:nvPr>
        </p:nvSpPr>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Drei Monate nach Krankheitsbeginn: Die Patientin hat sich unter den entlastenden Maßnahmen auf einem </a:t>
            </a:r>
            <a:r>
              <a:rPr lang="de-DE" sz="1600" b="1" kern="100" dirty="0">
                <a:effectLst/>
                <a:ea typeface="Aptos"/>
                <a:cs typeface="Times New Roman" panose="02020603050405020304" pitchFamily="18" charset="0"/>
              </a:rPr>
              <a:t>Bell-Score</a:t>
            </a:r>
            <a:r>
              <a:rPr lang="de-DE" sz="1600" kern="100" dirty="0">
                <a:effectLst/>
                <a:ea typeface="Aptos"/>
                <a:cs typeface="Times New Roman" panose="02020603050405020304" pitchFamily="18" charset="0"/>
              </a:rPr>
              <a:t> </a:t>
            </a:r>
            <a:r>
              <a:rPr lang="de-DE" sz="1600" b="1" kern="100" dirty="0">
                <a:effectLst/>
                <a:ea typeface="Aptos"/>
                <a:cs typeface="Times New Roman" panose="02020603050405020304" pitchFamily="18" charset="0"/>
              </a:rPr>
              <a:t>20-30</a:t>
            </a:r>
            <a:r>
              <a:rPr lang="de-DE" sz="1600" kern="100" dirty="0">
                <a:effectLst/>
                <a:ea typeface="Aptos"/>
                <a:cs typeface="Times New Roman" panose="02020603050405020304" pitchFamily="18" charset="0"/>
              </a:rPr>
              <a:t> stabilisiert. Drei Monate nach Erkrankung können sie die Diagnose G93.3G bei Kindern sichern. Sie betreuen die Patientin im Hausbesuch. Die angesetzte in- und off-</a:t>
            </a:r>
            <a:r>
              <a:rPr lang="de-DE" sz="1600" kern="100" dirty="0">
                <a:ea typeface="Aptos"/>
                <a:cs typeface="Times New Roman" panose="02020603050405020304" pitchFamily="18" charset="0"/>
              </a:rPr>
              <a:t>l</a:t>
            </a:r>
            <a:r>
              <a:rPr lang="de-DE" sz="1600" kern="100" dirty="0">
                <a:effectLst/>
                <a:ea typeface="Aptos"/>
                <a:cs typeface="Times New Roman" panose="02020603050405020304" pitchFamily="18" charset="0"/>
              </a:rPr>
              <a:t>abel-Therapie nach den Empfehlungen der spezialisierter Zentren in DE (</a:t>
            </a:r>
            <a:r>
              <a:rPr lang="de-DE" sz="1600" u="sng" kern="100" dirty="0">
                <a:solidFill>
                  <a:srgbClr val="467886"/>
                </a:solidFill>
                <a:effectLst/>
                <a:ea typeface="Aptos"/>
                <a:cs typeface="Times New Roman" panose="02020603050405020304" pitchFamily="18" charset="0"/>
                <a:hlinkClick r:id="rId2"/>
              </a:rPr>
              <a:t>Chronisches Fatigue Centrum für Junge Menschen (MCFC) in München</a:t>
            </a:r>
            <a:r>
              <a:rPr lang="de-DE" sz="1600" kern="100" dirty="0">
                <a:effectLst/>
                <a:ea typeface="Aptos"/>
                <a:cs typeface="Times New Roman" panose="02020603050405020304" pitchFamily="18" charset="0"/>
              </a:rPr>
              <a:t>, und </a:t>
            </a:r>
            <a:r>
              <a:rPr lang="de-DE" sz="1600" u="sng" kern="100" dirty="0">
                <a:solidFill>
                  <a:srgbClr val="467886"/>
                </a:solidFill>
                <a:effectLst/>
                <a:ea typeface="Aptos"/>
                <a:cs typeface="Times New Roman" panose="02020603050405020304" pitchFamily="18" charset="0"/>
                <a:hlinkClick r:id="rId3"/>
              </a:rPr>
              <a:t>Charité Fatigue Centrum der Charité Berlin</a:t>
            </a:r>
            <a:r>
              <a:rPr lang="de-DE" sz="1600" kern="100" dirty="0">
                <a:effectLst/>
                <a:ea typeface="Aptos"/>
                <a:cs typeface="Times New Roman" panose="02020603050405020304" pitchFamily="18" charset="0"/>
              </a:rPr>
              <a:t>) bewirkt eine weitgehende Stabilisierung und deutlichen Hinzugewinn von Lebensqualität. Eine Hausbeschulung über einige wenige Stunden in der Woche kann erfolgreich und ohne Zustandsverschlechterung aufrechterhalten werden. Die Genehmigung eines Schulavatars ist beantragt. Der verordnete Rollstuhl mit Liegefunktion und Elektroantrieb ermöglicht zumindest an guten Tagen den Aufenthalt im Freien.</a:t>
            </a:r>
          </a:p>
          <a:p>
            <a:pPr marL="0" indent="0">
              <a:lnSpc>
                <a:spcPct val="107000"/>
              </a:lnSpc>
              <a:spcAft>
                <a:spcPts val="800"/>
              </a:spcAft>
              <a:buNone/>
            </a:pPr>
            <a:r>
              <a:rPr lang="de-DE" sz="1600" kern="100" dirty="0">
                <a:effectLst/>
                <a:ea typeface="Aptos"/>
                <a:cs typeface="Times New Roman" panose="02020603050405020304" pitchFamily="18" charset="0"/>
              </a:rPr>
              <a:t>Mittlerweile konnten Sie die Patientin an einer entsprechenden Spezialambulanz (BMG Förderprojekt PEDNET-LC, 2025 im Aufbau) ihres Bundeslandes anmelden. Leider bietet diese jedoch keine aufsuchenden Angebote an. Sie organisieren in Absprache mit den Kolleginnen und der Ambulanz den Besuch der Ambulanz unter Berücksichtigung der Einschränkungen ihrer Patientin (Reizabschirmung, Liegemöglichkeit, Gespräche über Angehörige etc.)</a:t>
            </a:r>
          </a:p>
          <a:p>
            <a:pPr marL="0" indent="0">
              <a:lnSpc>
                <a:spcPct val="107000"/>
              </a:lnSpc>
              <a:spcAft>
                <a:spcPts val="800"/>
              </a:spcAft>
              <a:buNone/>
            </a:pPr>
            <a:r>
              <a:rPr lang="de-DE" sz="1600" kern="100" dirty="0">
                <a:effectLst/>
                <a:ea typeface="Aptos"/>
                <a:cs typeface="Times New Roman" panose="02020603050405020304" pitchFamily="18" charset="0"/>
              </a:rPr>
              <a:t>Sie unterstützen die Patientin und ihre Angehörigen weiterhin in der Durchsetzung sozialrechtlicher Ansprüche (PG und GdB).</a:t>
            </a:r>
          </a:p>
        </p:txBody>
      </p:sp>
      <p:sp>
        <p:nvSpPr>
          <p:cNvPr id="4" name="Vertikaler Textplatzhalter 3">
            <a:extLst>
              <a:ext uri="{FF2B5EF4-FFF2-40B4-BE49-F238E27FC236}">
                <a16:creationId xmlns:a16="http://schemas.microsoft.com/office/drawing/2014/main" id="{E2A3F59E-CC1C-306D-A90C-5F9E764986A7}"/>
              </a:ext>
            </a:extLst>
          </p:cNvPr>
          <p:cNvSpPr>
            <a:spLocks noGrp="1"/>
          </p:cNvSpPr>
          <p:nvPr>
            <p:ph type="body" orient="vert" idx="13"/>
          </p:nvPr>
        </p:nvSpPr>
        <p:spPr>
          <a:xfrm>
            <a:off x="10552292" y="0"/>
            <a:ext cx="1423702" cy="358305"/>
          </a:xfrm>
        </p:spPr>
        <p:txBody>
          <a:bodyPr/>
          <a:lstStyle/>
          <a:p>
            <a:r>
              <a:rPr lang="de-DE" dirty="0"/>
              <a:t>Fall M2</a:t>
            </a:r>
          </a:p>
        </p:txBody>
      </p:sp>
      <p:sp>
        <p:nvSpPr>
          <p:cNvPr id="5" name="Datumsplatzhalter 4">
            <a:extLst>
              <a:ext uri="{FF2B5EF4-FFF2-40B4-BE49-F238E27FC236}">
                <a16:creationId xmlns:a16="http://schemas.microsoft.com/office/drawing/2014/main" id="{E4C91A6E-0415-0AC5-C32D-5B4228D2DCB3}"/>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7571757-23B4-B9FE-159D-0E405C4C53B0}"/>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EFC87F2A-9D39-EED6-9AB9-FE1625FB3CD7}"/>
              </a:ext>
            </a:extLst>
          </p:cNvPr>
          <p:cNvSpPr>
            <a:spLocks noGrp="1"/>
          </p:cNvSpPr>
          <p:nvPr>
            <p:ph type="sldNum" sz="quarter" idx="16"/>
          </p:nvPr>
        </p:nvSpPr>
        <p:spPr/>
        <p:txBody>
          <a:bodyPr/>
          <a:lstStyle/>
          <a:p>
            <a:r>
              <a:rPr lang="de-DE" dirty="0"/>
              <a:t>Seite </a:t>
            </a:r>
            <a:fld id="{ADD7824D-2DCF-4DDA-BE8D-0B7ABA078092}" type="slidenum">
              <a:rPr lang="de-DE" smtClean="0"/>
              <a:pPr/>
              <a:t>14</a:t>
            </a:fld>
            <a:endParaRPr lang="de-DE" dirty="0"/>
          </a:p>
        </p:txBody>
      </p:sp>
    </p:spTree>
    <p:extLst>
      <p:ext uri="{BB962C8B-B14F-4D97-AF65-F5344CB8AC3E}">
        <p14:creationId xmlns:p14="http://schemas.microsoft.com/office/powerpoint/2010/main" val="1406468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M3: Schwerstbetroffene Person, schleichender Verlauf</a:t>
            </a:r>
            <a:br>
              <a:rPr lang="de-DE" dirty="0"/>
            </a:br>
            <a:r>
              <a:rPr lang="de-DE" dirty="0"/>
              <a:t> - Erstvorstellung</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4247624"/>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Sie besuchen im Hausbesuch eine Frau (35 Jahre), auf Wunsch der Eltern, die bei Ihnen in Behandlung sind. Anamnestisch hat die Patientin schon mehrere Episoden verminderter Belastbarkeit und damals „unspezifischer“ Symptome gehabt, meist nach anstrengenden Phasen im Beruf. Diese wurden mit den Diagnosen Depression bzw. Burnout erklärt. Aufgrund ihrer Einschränkungen ist sie seit mehreren Jahren in Teilerwerbsminderungs-Rente. </a:t>
            </a:r>
          </a:p>
          <a:p>
            <a:pPr marL="0" indent="0">
              <a:lnSpc>
                <a:spcPct val="107000"/>
              </a:lnSpc>
              <a:spcAft>
                <a:spcPts val="800"/>
              </a:spcAft>
              <a:buNone/>
            </a:pPr>
            <a:r>
              <a:rPr lang="de-DE" sz="1600" kern="100" dirty="0">
                <a:effectLst/>
                <a:ea typeface="Aptos"/>
                <a:cs typeface="Times New Roman" panose="02020603050405020304" pitchFamily="18" charset="0"/>
              </a:rPr>
              <a:t>Die Patientin ist vor ca. einem Monat aus einer Reha-Maßnahme zurückgekehrt, in der Aktivierung und Sporttherapie im Vordergrund standen. Die Eltern der Betroffenen haben Sie zum Hausbesuch gerufen, da die Patientin in den letzten Wochen in einen Zustand der kompletten Pflegebedürftigkeit gefallen ist.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3" y="0"/>
            <a:ext cx="1423701"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15</a:t>
            </a:fld>
            <a:endParaRPr lang="de-DE" dirty="0"/>
          </a:p>
        </p:txBody>
      </p:sp>
    </p:spTree>
    <p:extLst>
      <p:ext uri="{BB962C8B-B14F-4D97-AF65-F5344CB8AC3E}">
        <p14:creationId xmlns:p14="http://schemas.microsoft.com/office/powerpoint/2010/main" val="75383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M3: Schwerstbetroffene Person, schleichender Verlauf – Erstvorstellung (Forts.)</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4247624"/>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Sie treffen die Patientin in einem absolut abgedunkelten Zimmer vor. Die Augen sind zusätzlich abgedeckt aufgrund starker Lichtempfindlichkeit, die Ohren mit Gehörschutz geschützt.  Die Patientin kann am Tag nur wenige Worte sprechen. Über die pflegenden Eltern erfahren Sie folgendes: Innerhalb von </a:t>
            </a:r>
            <a:r>
              <a:rPr lang="de-DE" sz="1600" kern="100" dirty="0">
                <a:ea typeface="Aptos"/>
                <a:cs typeface="Times New Roman" panose="02020603050405020304" pitchFamily="18" charset="0"/>
              </a:rPr>
              <a:t>eineinhalb</a:t>
            </a:r>
            <a:r>
              <a:rPr lang="de-DE" sz="1600" kern="100" dirty="0">
                <a:effectLst/>
                <a:ea typeface="Aptos"/>
                <a:cs typeface="Times New Roman" panose="02020603050405020304" pitchFamily="18" charset="0"/>
              </a:rPr>
              <a:t> Wochen nach der Reha habe die Patientin keine Kraft mehr gehabt, Treppen zu steigen und bedurfte vermehrter Reizabschirmung und Ruhe. Treppensteigen war vor der Reha noch problemlos möglich. Aufgrund zunehmender Hilfsbedürftigkeit sei sie bei den Eltern eingezogen. Ihre Konzentrationsfähigkeit nahm stetig ab. Sie klagte über anhaltende Muskel- und starke Kopfschmerzen. Von Tag zu Tag wurde sie schwächer bis hin zur anhaltenden Bettlägerigkeit. Beim Aufrichten wird ihr stark schwindelig. Nachts kann sie kaum schlafen. Später im Verlauf wurde selbst das Sprechen und die Aufnahme von fester Nahrung zu anstrengend.  Aktuell schafft sie es einmal am Tag von ihrem Bett auf die Toilette, die Eltern haben einen Klostuhl besorgt. Das Essen wird ihr püriert in Dunkelheit ans Bett gestellt. In guten Phasen kann die Patientin zeitweise das Handy nutzen und per Textnachricht kommunizieren. Aktuell verträgt sie das Essen nicht mehr, es treten Durchfälle auf und sie verliert an Gewicht. Die Familie ist mit der Versorgung überfordert. Der letzte Antrag auf Pflegegeld wurde kurz vor der Reha abgelehnt.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3" y="0"/>
            <a:ext cx="1423701"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16</a:t>
            </a:fld>
            <a:endParaRPr lang="de-DE" dirty="0"/>
          </a:p>
        </p:txBody>
      </p:sp>
    </p:spTree>
    <p:extLst>
      <p:ext uri="{BB962C8B-B14F-4D97-AF65-F5344CB8AC3E}">
        <p14:creationId xmlns:p14="http://schemas.microsoft.com/office/powerpoint/2010/main" val="2303734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M3: Schwerstbetroffene Person, schleichender Verlauf – Erstvorstellung (Forts.)</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181226"/>
          </a:xfrm>
        </p:spPr>
        <p:txBody>
          <a:bodyPr/>
          <a:lstStyle/>
          <a:p>
            <a:pPr marL="0" indent="0">
              <a:lnSpc>
                <a:spcPct val="107000"/>
              </a:lnSpc>
              <a:spcAft>
                <a:spcPts val="800"/>
              </a:spcAft>
              <a:buNone/>
            </a:pPr>
            <a:r>
              <a:rPr lang="de-DE" sz="1600" b="1" kern="100" dirty="0">
                <a:effectLst/>
                <a:ea typeface="Aptos"/>
                <a:cs typeface="Times New Roman" panose="02020603050405020304" pitchFamily="18" charset="0"/>
              </a:rPr>
              <a:t>EA</a:t>
            </a:r>
            <a:r>
              <a:rPr lang="de-DE" sz="1600" kern="100" dirty="0">
                <a:effectLst/>
                <a:ea typeface="Aptos"/>
                <a:cs typeface="Times New Roman" panose="02020603050405020304" pitchFamily="18" charset="0"/>
              </a:rPr>
              <a:t>: Hashimoto Thyreoiditis, anamnestisch diverse F-Diagnosen (u.a. rez. depressive Episode und Neurasthenie)</a:t>
            </a:r>
          </a:p>
          <a:p>
            <a:pPr marL="0" indent="0">
              <a:lnSpc>
                <a:spcPct val="107000"/>
              </a:lnSpc>
              <a:spcAft>
                <a:spcPts val="800"/>
              </a:spcAft>
              <a:buNone/>
            </a:pPr>
            <a:r>
              <a:rPr lang="de-DE" sz="1600" b="1" kern="100" dirty="0">
                <a:effectLst/>
                <a:ea typeface="Aptos"/>
                <a:cs typeface="Times New Roman" panose="02020603050405020304" pitchFamily="18" charset="0"/>
              </a:rPr>
              <a:t>FA:</a:t>
            </a:r>
            <a:r>
              <a:rPr lang="de-DE" sz="1600" kern="100" dirty="0">
                <a:effectLst/>
                <a:ea typeface="Aptos"/>
                <a:cs typeface="Times New Roman" panose="02020603050405020304" pitchFamily="18" charset="0"/>
              </a:rPr>
              <a:t> unauff.</a:t>
            </a:r>
          </a:p>
          <a:p>
            <a:pPr marL="0" indent="0">
              <a:lnSpc>
                <a:spcPct val="107000"/>
              </a:lnSpc>
              <a:spcAft>
                <a:spcPts val="800"/>
              </a:spcAft>
              <a:buNone/>
            </a:pPr>
            <a:r>
              <a:rPr lang="de-DE" sz="1600" b="1" kern="100" dirty="0">
                <a:effectLst/>
                <a:ea typeface="Aptos"/>
                <a:cs typeface="Times New Roman" panose="02020603050405020304" pitchFamily="18" charset="0"/>
              </a:rPr>
              <a:t>Körperliche Untersuchung:</a:t>
            </a:r>
            <a:r>
              <a:rPr lang="de-DE" sz="1600" kern="100" dirty="0">
                <a:effectLst/>
                <a:ea typeface="Aptos"/>
                <a:cs typeface="Times New Roman" panose="02020603050405020304" pitchFamily="18" charset="0"/>
              </a:rPr>
              <a:t> Extreme Licht und Geräuschempfindlichkeit, Schmerzen bei Berührung, Pulmo/Cor/Abdomen opB, LK-Schwellungen axillär, blasse Haut, kaltschweißige Hände und Füße, HF während der Untersuchung 110, schlaffe Gliedmaße, deutlich sichtbares Untergewicht (BMI Bestimmung nicht möglich da keine Standfähigkeit zur Gewichtsbestimmung gegeben)</a:t>
            </a:r>
          </a:p>
          <a:p>
            <a:pPr marL="0" indent="0">
              <a:lnSpc>
                <a:spcPct val="107000"/>
              </a:lnSpc>
              <a:spcAft>
                <a:spcPts val="800"/>
              </a:spcAft>
              <a:buNone/>
            </a:pPr>
            <a:r>
              <a:rPr lang="de-DE" sz="1600" b="1" kern="100" dirty="0">
                <a:effectLst/>
                <a:ea typeface="Aptos"/>
                <a:cs typeface="Times New Roman" panose="02020603050405020304" pitchFamily="18" charset="0"/>
              </a:rPr>
              <a:t>Fragebögen</a:t>
            </a:r>
            <a:r>
              <a:rPr lang="de-DE" sz="1600" kern="100" dirty="0">
                <a:effectLst/>
                <a:ea typeface="Aptos"/>
                <a:cs typeface="Times New Roman" panose="02020603050405020304" pitchFamily="18" charset="0"/>
              </a:rPr>
              <a:t> (durch Eltern in Rücksprache mit der Tochter ausgefüllt): </a:t>
            </a:r>
          </a:p>
          <a:p>
            <a:pPr marL="0" indent="0">
              <a:lnSpc>
                <a:spcPct val="107000"/>
              </a:lnSpc>
              <a:spcAft>
                <a:spcPts val="800"/>
              </a:spcAft>
              <a:buNone/>
            </a:pPr>
            <a:r>
              <a:rPr lang="de-DE" sz="1600" b="1" kern="100" dirty="0">
                <a:effectLst/>
                <a:ea typeface="Aptos"/>
                <a:cs typeface="Times New Roman" panose="02020603050405020304" pitchFamily="18" charset="0"/>
              </a:rPr>
              <a:t>DSQ-PEM: </a:t>
            </a:r>
            <a:r>
              <a:rPr lang="de-DE" sz="1600" kern="100" dirty="0">
                <a:effectLst/>
                <a:ea typeface="Aptos"/>
                <a:cs typeface="Times New Roman" panose="02020603050405020304" pitchFamily="18" charset="0"/>
              </a:rPr>
              <a:t>Hinweis auf schwere und prolongierte Post-Exertionelle Malaise (PEM)</a:t>
            </a:r>
          </a:p>
          <a:p>
            <a:pPr marL="0" indent="0">
              <a:lnSpc>
                <a:spcPct val="107000"/>
              </a:lnSpc>
              <a:spcAft>
                <a:spcPts val="800"/>
              </a:spcAft>
              <a:buNone/>
            </a:pPr>
            <a:r>
              <a:rPr lang="de-DE" sz="1600" b="1" kern="100" dirty="0">
                <a:effectLst/>
                <a:ea typeface="Aptos"/>
                <a:cs typeface="Times New Roman" panose="02020603050405020304" pitchFamily="18" charset="0"/>
              </a:rPr>
              <a:t>MBSQ (Munich Berlin Symptome Questionnaire): </a:t>
            </a:r>
            <a:r>
              <a:rPr lang="de-DE" sz="1600" kern="100" dirty="0">
                <a:effectLst/>
                <a:ea typeface="Aptos"/>
                <a:cs typeface="Times New Roman" panose="02020603050405020304" pitchFamily="18" charset="0"/>
              </a:rPr>
              <a:t>CCC- und IOM-Kriterien erfüllt</a:t>
            </a:r>
          </a:p>
          <a:p>
            <a:pPr marL="0" indent="0">
              <a:lnSpc>
                <a:spcPct val="107000"/>
              </a:lnSpc>
              <a:spcAft>
                <a:spcPts val="800"/>
              </a:spcAft>
              <a:buNone/>
            </a:pPr>
            <a:r>
              <a:rPr lang="de-DE" sz="1600" b="1" kern="100" dirty="0">
                <a:effectLst/>
                <a:ea typeface="Aptos"/>
                <a:cs typeface="Times New Roman" panose="02020603050405020304" pitchFamily="18" charset="0"/>
              </a:rPr>
              <a:t>Bell-Score</a:t>
            </a:r>
            <a:r>
              <a:rPr lang="de-DE" sz="1600" kern="100" dirty="0">
                <a:effectLst/>
                <a:ea typeface="Aptos"/>
                <a:cs typeface="Times New Roman" panose="02020603050405020304" pitchFamily="18" charset="0"/>
              </a:rPr>
              <a:t>: 0</a:t>
            </a:r>
          </a:p>
          <a:p>
            <a:pPr marL="0" indent="0">
              <a:lnSpc>
                <a:spcPct val="107000"/>
              </a:lnSpc>
              <a:spcAft>
                <a:spcPts val="800"/>
              </a:spcAft>
              <a:buNone/>
            </a:pPr>
            <a:r>
              <a:rPr lang="de-DE" sz="1600" b="1" kern="100" dirty="0">
                <a:effectLst/>
                <a:ea typeface="Aptos"/>
                <a:cs typeface="Times New Roman" panose="02020603050405020304" pitchFamily="18" charset="0"/>
              </a:rPr>
              <a:t>Therapie</a:t>
            </a:r>
            <a:r>
              <a:rPr lang="de-DE" sz="1600" kern="100" dirty="0">
                <a:effectLst/>
                <a:ea typeface="Aptos"/>
                <a:cs typeface="Times New Roman" panose="02020603050405020304" pitchFamily="18" charset="0"/>
              </a:rPr>
              <a:t>: Als erstes versorgen Sie die Patientin mit einer adäquaten Schmerzmedikation und Schlafmedikation. </a:t>
            </a:r>
            <a:r>
              <a:rPr lang="de-DE" sz="1600" kern="100" dirty="0">
                <a:effectLst/>
                <a:ea typeface="Aptos"/>
                <a:cs typeface="Aptos"/>
              </a:rPr>
              <a:t>Sie verordnen hochkalorische Trinknahrung um die</a:t>
            </a:r>
            <a:r>
              <a:rPr lang="de-DE" sz="1600" b="1" kern="100" dirty="0">
                <a:effectLst/>
                <a:ea typeface="Aptos"/>
                <a:cs typeface="Aptos"/>
              </a:rPr>
              <a:t> </a:t>
            </a:r>
            <a:r>
              <a:rPr lang="de-DE" sz="1600" kern="100" dirty="0">
                <a:effectLst/>
                <a:ea typeface="Aptos"/>
                <a:cs typeface="Aptos"/>
              </a:rPr>
              <a:t>Ernährungssituation zu verbessern. </a:t>
            </a:r>
            <a:r>
              <a:rPr lang="de-DE" sz="1600" kern="100" dirty="0">
                <a:effectLst/>
                <a:ea typeface="Aptos"/>
                <a:cs typeface="Times New Roman" panose="02020603050405020304" pitchFamily="18" charset="0"/>
              </a:rPr>
              <a:t>Zusätzlich vereinbaren Sie einen erneuten Termin zur Blutentnahme und zum (mobilen) EKG an, um die Patientin im Rahmen des Erstbesuchs nicht weiter zu belasten.  Mit der Verdachtsdiagnose schwerstes ME/CFS wissen Sie, dass eine belastungsadaptierte Diagnostik und möglichst schonender Umgang wichtig sind, um die Patientin vor weiterer Zustandsverschlechterung zu bewahren.</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17</a:t>
            </a:fld>
            <a:endParaRPr lang="de-DE" dirty="0"/>
          </a:p>
        </p:txBody>
      </p:sp>
    </p:spTree>
    <p:extLst>
      <p:ext uri="{BB962C8B-B14F-4D97-AF65-F5344CB8AC3E}">
        <p14:creationId xmlns:p14="http://schemas.microsoft.com/office/powerpoint/2010/main" val="2352558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02153"/>
            <a:ext cx="10728324" cy="432000"/>
          </a:xfrm>
        </p:spPr>
        <p:txBody>
          <a:bodyPr/>
          <a:lstStyle/>
          <a:p>
            <a:r>
              <a:rPr lang="de-DE" dirty="0"/>
              <a:t>Fall M3: Schwerstbetroffene Person, schleichender Verlauf – Zweitkontakt (Hausbesuch nach einer Woche)</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988316"/>
          </a:xfrm>
        </p:spPr>
        <p:txBody>
          <a:bodyPr/>
          <a:lstStyle/>
          <a:p>
            <a:pPr marL="0" indent="0">
              <a:lnSpc>
                <a:spcPct val="107000"/>
              </a:lnSpc>
              <a:spcAft>
                <a:spcPts val="800"/>
              </a:spcAft>
              <a:buNone/>
            </a:pPr>
            <a:r>
              <a:rPr lang="de-DE" sz="1600" b="1" kern="100" dirty="0">
                <a:solidFill>
                  <a:srgbClr val="0F4761"/>
                </a:solidFill>
                <a:effectLst/>
                <a:ea typeface="Aptos"/>
                <a:cs typeface="Times New Roman" panose="02020603050405020304" pitchFamily="18" charset="0"/>
              </a:rPr>
              <a:t>Vorbereitung</a:t>
            </a:r>
            <a:r>
              <a:rPr lang="de-DE" sz="1600" kern="100" dirty="0">
                <a:solidFill>
                  <a:srgbClr val="0F4761"/>
                </a:solidFill>
                <a:effectLst/>
                <a:ea typeface="Aptos"/>
                <a:cs typeface="Times New Roman" panose="02020603050405020304" pitchFamily="18" charset="0"/>
              </a:rPr>
              <a:t>: Bei der Durchsicht älterer Befunde erkennen Sie, dass die Symptome der Patientin schon seit Jahren der Charakteristik und dem Symptomkomplex von ME/CFS entsprechen. Die massive Zustandsverschlechterung nach anhaltender Überlastung (Reha) erhärtet Ihren Verdacht. </a:t>
            </a:r>
            <a:r>
              <a:rPr lang="de-DE" sz="1600" kern="100" dirty="0">
                <a:effectLst/>
                <a:ea typeface="Aptos"/>
                <a:cs typeface="Times New Roman" panose="02020603050405020304" pitchFamily="18" charset="0"/>
              </a:rPr>
              <a:t>Sie wissen, dass es derzeit keine auf die Bedürfnisse von schwer an ME/CFS-Erkrankten eingestellte stationäre Einrichtungen gibt und dass ein stationärer Aufenthalt zur weiteren Abklärung bei Schwerstbetroffenen zu schwerer PEM und damit zu weiterer Zustandsverschlechterung führen kann. In vorliegendem Fall z.B. zum vollständigen Verlust der verbliebenen Fähigkeiten zur Kommunikation und eigenständigem Toilettengang. Daher versuchen Sie die benötigte Diagnostik anderer schwerwiegender Krankheitsursachen so schonend und belastungsadaptiert wie möglich ambulant durchzuführen. Eine Spezialambulanz für ME/CFS liegt in ihrem Bundesland leider nicht vor. Für die weitere Behandlung orientieren Sie sich an den Empfehlungen der einzigen ME/CFS-Spezialambulanz für Erwachsene in Deutschland, dem Charité Fatigue Centrum (</a:t>
            </a:r>
            <a:r>
              <a:rPr lang="de-DE" sz="1600" u="sng" kern="100" dirty="0">
                <a:solidFill>
                  <a:srgbClr val="467886"/>
                </a:solidFill>
                <a:effectLst/>
                <a:ea typeface="Aptos"/>
                <a:cs typeface="Times New Roman" panose="02020603050405020304" pitchFamily="18" charset="0"/>
                <a:hlinkClick r:id="rId2"/>
              </a:rPr>
              <a:t>https://cfc.charite.de/fuer_aerzte</a:t>
            </a:r>
            <a:r>
              <a:rPr lang="de-DE" sz="1600" kern="100" dirty="0">
                <a:effectLst/>
                <a:ea typeface="Aptos"/>
                <a:cs typeface="Times New Roman" panose="02020603050405020304" pitchFamily="18" charset="0"/>
              </a:rPr>
              <a:t>) und befassen sich mit den entsprechenden Publikationen zur Versorgung Schwerstbetroffener. Wenn möglich sollte auch ein Neurologe die Patientin zu Hause diagnostisch beurteilen.</a:t>
            </a:r>
          </a:p>
          <a:p>
            <a:pPr marL="0" indent="0">
              <a:buNone/>
            </a:pPr>
            <a:endParaRPr lang="de-DE" sz="1600"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18</a:t>
            </a:fld>
            <a:endParaRPr lang="de-DE" dirty="0"/>
          </a:p>
        </p:txBody>
      </p:sp>
    </p:spTree>
    <p:extLst>
      <p:ext uri="{BB962C8B-B14F-4D97-AF65-F5344CB8AC3E}">
        <p14:creationId xmlns:p14="http://schemas.microsoft.com/office/powerpoint/2010/main" val="2854356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02153"/>
            <a:ext cx="10728324" cy="432000"/>
          </a:xfrm>
        </p:spPr>
        <p:txBody>
          <a:bodyPr/>
          <a:lstStyle/>
          <a:p>
            <a:r>
              <a:rPr lang="de-DE" dirty="0"/>
              <a:t>Fall M3: Schwerstbetroffene Person, schleichender Verlauf – Zweitkontakt (Hausbesuch nach einer Woche, Forts.)</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181226"/>
          </a:xfrm>
        </p:spPr>
        <p:txBody>
          <a:bodyPr/>
          <a:lstStyle/>
          <a:p>
            <a:pPr marL="0" indent="0">
              <a:lnSpc>
                <a:spcPct val="115000"/>
              </a:lnSpc>
              <a:spcAft>
                <a:spcPts val="800"/>
              </a:spcAft>
              <a:buNone/>
            </a:pPr>
            <a:r>
              <a:rPr lang="de-DE" sz="1600" b="1" kern="100" dirty="0">
                <a:effectLst/>
                <a:ea typeface="Aptos"/>
                <a:cs typeface="Times New Roman" panose="02020603050405020304" pitchFamily="18" charset="0"/>
              </a:rPr>
              <a:t>BE</a:t>
            </a:r>
            <a:r>
              <a:rPr lang="de-DE" sz="1600" kern="100" dirty="0">
                <a:effectLst/>
                <a:ea typeface="Aptos"/>
                <a:cs typeface="Times New Roman" panose="02020603050405020304" pitchFamily="18" charset="0"/>
              </a:rPr>
              <a:t> (in Ruhe, mit Taschenlampe im weiterhin abgedunkelten Zimmer): </a:t>
            </a:r>
            <a:r>
              <a:rPr lang="de-DE" sz="1600" kern="100" dirty="0">
                <a:effectLst/>
                <a:ea typeface="Times New Roman" panose="02020603050405020304" pitchFamily="18" charset="0"/>
                <a:cs typeface="Times New Roman" panose="02020603050405020304" pitchFamily="18" charset="0"/>
              </a:rPr>
              <a:t> Diff.-BB, CRP, CK, E’lyte (Na, K, Ca, Phosphat), nüchtern BZ, Ferritin, Folsäure, Vitamin D, Leber-, Nieren- und Schilddrüsen-Werte, TPO-Antikörper und ANA, Cortisol, IgE, IgG, Urinunter-suchung. </a:t>
            </a:r>
            <a:endParaRPr lang="de-DE" sz="1600" kern="100" dirty="0">
              <a:effectLst/>
              <a:ea typeface="Aptos"/>
              <a:cs typeface="Times New Roman" panose="02020603050405020304" pitchFamily="18" charset="0"/>
            </a:endParaRPr>
          </a:p>
          <a:p>
            <a:pPr marL="0" indent="0">
              <a:lnSpc>
                <a:spcPct val="107000"/>
              </a:lnSpc>
              <a:spcAft>
                <a:spcPts val="800"/>
              </a:spcAft>
              <a:buNone/>
            </a:pPr>
            <a:r>
              <a:rPr lang="de-DE" sz="1600" kern="100" dirty="0">
                <a:effectLst/>
                <a:ea typeface="Aptos"/>
                <a:cs typeface="Times New Roman" panose="02020603050405020304" pitchFamily="18" charset="0"/>
              </a:rPr>
              <a:t>Zusätzlich laborchemische Abklärung anderer Ursachen oder Komorbiditäten (endokrinologisch, neurologisch, rheumatologisch, hämatologisch etc). Befund unauff. bis auf erniedrigtes Ferritin und grenzwertig erniedrigtes Albumin.</a:t>
            </a:r>
          </a:p>
          <a:p>
            <a:pPr marL="0" indent="0">
              <a:lnSpc>
                <a:spcPct val="107000"/>
              </a:lnSpc>
              <a:spcAft>
                <a:spcPts val="800"/>
              </a:spcAft>
              <a:buNone/>
            </a:pPr>
            <a:r>
              <a:rPr lang="de-DE" sz="1600" b="1" kern="100" dirty="0">
                <a:effectLst/>
                <a:ea typeface="Aptos"/>
                <a:cs typeface="Aptos"/>
              </a:rPr>
              <a:t>Therapie: </a:t>
            </a:r>
            <a:r>
              <a:rPr lang="de-DE" sz="1600" kern="100" dirty="0">
                <a:effectLst/>
                <a:ea typeface="Aptos"/>
                <a:cs typeface="Aptos"/>
              </a:rPr>
              <a:t> Sie leiten eine Eisensubstitution ein. Zusätzlich setzen sie die medikamentösen in- und off-</a:t>
            </a:r>
            <a:r>
              <a:rPr lang="de-DE" sz="1600" kern="100" dirty="0">
                <a:ea typeface="Aptos"/>
                <a:cs typeface="Aptos"/>
              </a:rPr>
              <a:t>l</a:t>
            </a:r>
            <a:r>
              <a:rPr lang="de-DE" sz="1600" kern="100" dirty="0">
                <a:effectLst/>
                <a:ea typeface="Aptos"/>
                <a:cs typeface="Aptos"/>
              </a:rPr>
              <a:t>abel-Medikations-empfehlungen der Spezialambulanz um. Sie klären die Angehörigen eingehend über das Krankheitsbild auf und besprechen die Notwendigkeit eines schonenden Umgangs mit den verbliebenen Kraftreserven der Patientin (Pacing). Zusätzlich versorgen sie die Patientin mit allen benötigten Hilfsmitteln (Pflegebett etc.)</a:t>
            </a:r>
            <a:r>
              <a:rPr lang="de-DE" sz="1600" kern="100" dirty="0">
                <a:effectLst/>
                <a:ea typeface="Aptos"/>
                <a:cs typeface="Times New Roman" panose="02020603050405020304" pitchFamily="18" charset="0"/>
              </a:rPr>
              <a:t> Sie unterstützen die Angehörigen bei der Durchsetzung einer Eil-Begutachtung zum Erhalt eines adäquaten Pflegegrads und besprechen mit den pflegenden Angehörigen das weitere Vorgehen um die weiteren Schritte belastungsadaptiert und den Bedürfnissen der Betroffenen angepasst einzuleiten. </a:t>
            </a:r>
          </a:p>
          <a:p>
            <a:pPr marL="0" indent="0">
              <a:buNone/>
            </a:pPr>
            <a:endParaRPr lang="de-DE" sz="1600"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19</a:t>
            </a:fld>
            <a:endParaRPr lang="de-DE" dirty="0"/>
          </a:p>
        </p:txBody>
      </p:sp>
    </p:spTree>
    <p:extLst>
      <p:ext uri="{BB962C8B-B14F-4D97-AF65-F5344CB8AC3E}">
        <p14:creationId xmlns:p14="http://schemas.microsoft.com/office/powerpoint/2010/main" val="3839149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Erstvorstellung</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4097499"/>
          </a:xfrm>
        </p:spPr>
        <p:txBody>
          <a:bodyPr/>
          <a:lstStyle/>
          <a:p>
            <a:pPr marL="0" indent="0">
              <a:buNone/>
            </a:pPr>
            <a:r>
              <a:rPr lang="de-DE" sz="1600" dirty="0">
                <a:effectLst/>
                <a:ea typeface="Times New Roman" panose="02020603050405020304" pitchFamily="18" charset="0"/>
                <a:cs typeface="Times New Roman" panose="02020603050405020304" pitchFamily="18" charset="0"/>
              </a:rPr>
              <a:t>Es stellt sich eine 24 Jahre alte Studentin mit anhaltenden Beschwerden nach COVID-Infektion vor. Die Patientin berichtet, dass sie vor ca. zwei Monaten eine - mit Schnelltest daheim - gesicherte COVID-Infektion hatte. Nachdem sie sich von einem milden Verlauf erstmal gut erholt hat, stellt sie jetzt zunehmend Beschwerden im Alltag fest. Sie ist an manchen Tagen kraftlos, kommt nicht mehr gut die Treppe rauf, ist schnell aus der Puste. An </a:t>
            </a:r>
            <a:r>
              <a:rPr lang="de-DE" sz="1600" dirty="0">
                <a:ea typeface="Times New Roman" panose="02020603050405020304" pitchFamily="18" charset="0"/>
                <a:cs typeface="Times New Roman" panose="02020603050405020304" pitchFamily="18" charset="0"/>
              </a:rPr>
              <a:t>anderen </a:t>
            </a:r>
            <a:r>
              <a:rPr lang="de-DE" sz="1600" dirty="0">
                <a:effectLst/>
                <a:ea typeface="Times New Roman" panose="02020603050405020304" pitchFamily="18" charset="0"/>
                <a:cs typeface="Times New Roman" panose="02020603050405020304" pitchFamily="18" charset="0"/>
              </a:rPr>
              <a:t>Tagen sind die Beschwerden nicht so stark. Auch die Konzentration ist beeinträchtigt. Sie müsste eigentlich an der Master</a:t>
            </a:r>
            <a:r>
              <a:rPr lang="de-DE" sz="1600" dirty="0">
                <a:ea typeface="Times New Roman" panose="02020603050405020304" pitchFamily="18" charset="0"/>
                <a:cs typeface="Times New Roman" panose="02020603050405020304" pitchFamily="18" charset="0"/>
              </a:rPr>
              <a:t>a</a:t>
            </a:r>
            <a:r>
              <a:rPr lang="de-DE" sz="1600" dirty="0">
                <a:effectLst/>
                <a:ea typeface="Times New Roman" panose="02020603050405020304" pitchFamily="18" charset="0"/>
                <a:cs typeface="Times New Roman" panose="02020603050405020304" pitchFamily="18" charset="0"/>
              </a:rPr>
              <a:t>rbeit schreiben; aufgrund von Konzentrations- und Gedächtnisstörungen ist ihr das aber in letzter Zeit kaum gelungen. An schlechten Tagen fallen ihr alltägliche Aufgaben wie Einkaufen gehen oder Haushaltstätigkeiten wie Wäsche aufhängen, sehr schwer. Sie muss sich dann oft hinlegen und erstmal ausruhen. Auch ungewohnte Kopf- und Muskelschmerzen sind hinzugekommen. Insgesamt fühlt sie sich so, als hätte sie den Infekt nicht richtig auskuriert. </a:t>
            </a:r>
          </a:p>
          <a:p>
            <a:pPr marL="0" indent="0">
              <a:buNone/>
            </a:pPr>
            <a:r>
              <a:rPr lang="de-DE" sz="1600" dirty="0">
                <a:effectLst/>
                <a:ea typeface="Times New Roman" panose="02020603050405020304" pitchFamily="18" charset="0"/>
              </a:rPr>
              <a:t>Die Masterarbeit musste jetzt erst einmal zwei Monate ruhen. Wiedereinstiegsversuche führten immer wieder zu einer Zustandsverschlechterung in Hinblick auf Kraft, Schmerzen und Konzentration. Bei ausbleibender Besserung stellt sie sich nun in der Praxis vor. Andere Ursachen liegen ihres Erachtens nicht vor. </a:t>
            </a:r>
            <a:r>
              <a:rPr lang="de-DE" sz="1600" dirty="0">
                <a:ea typeface="Times New Roman" panose="02020603050405020304" pitchFamily="18" charset="0"/>
              </a:rPr>
              <a:t>D</a:t>
            </a:r>
            <a:r>
              <a:rPr lang="de-DE" sz="1600" dirty="0">
                <a:effectLst/>
                <a:ea typeface="Times New Roman" panose="02020603050405020304" pitchFamily="18" charset="0"/>
              </a:rPr>
              <a:t>ie Arbeit an der Masterarbeit war zwar stressig, hat aber Spaß gemacht.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2</a:t>
            </a:fld>
            <a:endParaRPr lang="de-DE" dirty="0"/>
          </a:p>
        </p:txBody>
      </p:sp>
    </p:spTree>
    <p:extLst>
      <p:ext uri="{BB962C8B-B14F-4D97-AF65-F5344CB8AC3E}">
        <p14:creationId xmlns:p14="http://schemas.microsoft.com/office/powerpoint/2010/main" val="996556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M3: Schwerstbetroffene Person, schleichender Verlauf – Verlauf/Ausblick</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4418975"/>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In den folgenden Wochen nimmt das Gewicht der Patientin langsam aber stetig zu. Unter Beachtung neu aufgetretener Nahrungsmittelsensitivitäten (im Auslassversuch ermittelt) konnte die Diarrhoe gemindert werden. Unter den eingeleiteten Maßnahmen konnte auch eine Stabilisierung des Gesamtzustandes erreicht werden: Die Schmerzen konnten mit der Schmerzmedikation gezielt vermindert werden, die (off-label) Medikation hat die Reizsensitivität und Konzentrationsfähigkeit positiv beeinflusst und den Schlaf verbessert. </a:t>
            </a:r>
          </a:p>
          <a:p>
            <a:pPr marL="0" indent="0">
              <a:lnSpc>
                <a:spcPct val="107000"/>
              </a:lnSpc>
              <a:spcAft>
                <a:spcPts val="800"/>
              </a:spcAft>
              <a:buNone/>
            </a:pPr>
            <a:r>
              <a:rPr lang="de-DE" sz="1600" kern="100" dirty="0">
                <a:effectLst/>
                <a:ea typeface="Aptos"/>
                <a:cs typeface="Times New Roman" panose="02020603050405020304" pitchFamily="18" charset="0"/>
              </a:rPr>
              <a:t>Sie haben aufgrund der nicht gegebenen Stehfähigkeit keinen NASA-Lean-Test zur Abklärung eines posturalen Tachykardiesyndroms oder einer orthostatischen Hypotonie durchführen können, jedoch im LZ-EKG eine rezidivierende Tachykardie gesehen und eine entsprechende medikamentöse Therapie eingeleitet, auf die die Patientin gut anspricht (weniger Belastungsdyspnoe, kurzzeitige Toleranz einer halb aufgerichteten Position). </a:t>
            </a:r>
          </a:p>
          <a:p>
            <a:pPr marL="0" indent="0">
              <a:lnSpc>
                <a:spcPct val="107000"/>
              </a:lnSpc>
              <a:spcAft>
                <a:spcPts val="800"/>
              </a:spcAft>
              <a:buNone/>
            </a:pPr>
            <a:r>
              <a:rPr lang="de-DE" sz="1600" kern="100" dirty="0">
                <a:effectLst/>
                <a:ea typeface="Aptos"/>
                <a:cs typeface="Times New Roman" panose="02020603050405020304" pitchFamily="18" charset="0"/>
              </a:rPr>
              <a:t>Der Zustand der Patientin ist soweit stabil, dass eine psychotherapeutische Begleitung bei schwerster Erkrankung mit einer ME/CFS-geschulten(!) Psychotherapeutin telemedizinisch wahrgenommen werden kann.  Interdisziplinär erhalten sie die Rückmeldung, dass kein Anhalt für eine psychopathologische Störung vorliegt, jedoch eine Begleitung bei schwerer Erkrankung zum Umgang mit den einhergehenden Verlusten und zur Festigung von Pacingfertigkeiten empfohlen wird. </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20</a:t>
            </a:fld>
            <a:endParaRPr lang="de-DE" dirty="0"/>
          </a:p>
        </p:txBody>
      </p:sp>
    </p:spTree>
    <p:extLst>
      <p:ext uri="{BB962C8B-B14F-4D97-AF65-F5344CB8AC3E}">
        <p14:creationId xmlns:p14="http://schemas.microsoft.com/office/powerpoint/2010/main" val="3173999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M3: Schwerstbetroffene Person, schleichender Verlauf – Verlauf/Ausblick</a:t>
            </a:r>
            <a:br>
              <a:rPr lang="de-DE" dirty="0"/>
            </a:br>
            <a:r>
              <a:rPr lang="de-DE" dirty="0"/>
              <a:t> </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4418975"/>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In einer besseren Phase der Erkrankung mit einem Bell-Score von 10-20 organisieren sie den Liegendtransport der Patientin zum ambulanten cMRT und Liquoruntersuchung um die differenzialdiagnostische Abklärung zu komplettieren (cMRT und Liquorbefund opB). Zur Abschirmung erhält die Patientin während Transport und Prozedur eine sedierende Medikation. </a:t>
            </a:r>
          </a:p>
          <a:p>
            <a:pPr marL="0" indent="0">
              <a:lnSpc>
                <a:spcPct val="107000"/>
              </a:lnSpc>
              <a:spcAft>
                <a:spcPts val="800"/>
              </a:spcAft>
              <a:buNone/>
            </a:pPr>
            <a:r>
              <a:rPr lang="de-DE" sz="1600" kern="100" dirty="0">
                <a:effectLst/>
                <a:ea typeface="Aptos"/>
                <a:cs typeface="Times New Roman" panose="02020603050405020304" pitchFamily="18" charset="0"/>
              </a:rPr>
              <a:t>Der weitere Verlauf ist von stabilen Phasen mit geringfügig erhöhten Kapazitäten im Wechsel von Zustandsverschlechterungen (PEM) nach Überlastung oder externen Faktoren (Baustellenlärm, Infektionen etc.) geprägt. Ihnen ist bekannt, dass bei vielen Schwerstbetroffenen sich trotz aller medikamentösen Bemühungen oft keine wesentliche Besserungstendenz einstellt. Sie klären die Familie darüber auf, dass manche Schwerstfälle auch noch nach Jahren Zustandsverbesserungen erleben können und unterstützen weiterhin mit einer verlässlichen Begleitung.  Die Familie versorgt weiterhin die Patientin und wird durch einen Pflegedienst und</a:t>
            </a:r>
            <a:r>
              <a:rPr lang="de-DE" sz="1600" kern="100" dirty="0">
                <a:ea typeface="Aptos"/>
                <a:cs typeface="Times New Roman" panose="02020603050405020304" pitchFamily="18" charset="0"/>
              </a:rPr>
              <a:t> -</a:t>
            </a:r>
            <a:r>
              <a:rPr lang="de-DE" sz="1600" kern="100" dirty="0">
                <a:effectLst/>
                <a:ea typeface="Aptos"/>
                <a:cs typeface="Times New Roman" panose="02020603050405020304" pitchFamily="18" charset="0"/>
              </a:rPr>
              <a:t> nach Durchsetzung eines adäquaten </a:t>
            </a:r>
            <a:r>
              <a:rPr lang="de-DE" sz="1600" kern="100" dirty="0" err="1">
                <a:effectLst/>
                <a:ea typeface="Aptos"/>
                <a:cs typeface="Times New Roman" panose="02020603050405020304" pitchFamily="18" charset="0"/>
              </a:rPr>
              <a:t>GdB</a:t>
            </a:r>
            <a:r>
              <a:rPr lang="de-DE" sz="1600" kern="100" dirty="0">
                <a:effectLst/>
                <a:ea typeface="Aptos"/>
                <a:cs typeface="Times New Roman" panose="02020603050405020304" pitchFamily="18" charset="0"/>
              </a:rPr>
              <a:t> - einer 24h-Assistenz unterstützt.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21</a:t>
            </a:fld>
            <a:endParaRPr lang="de-DE" dirty="0"/>
          </a:p>
        </p:txBody>
      </p:sp>
    </p:spTree>
    <p:extLst>
      <p:ext uri="{BB962C8B-B14F-4D97-AF65-F5344CB8AC3E}">
        <p14:creationId xmlns:p14="http://schemas.microsoft.com/office/powerpoint/2010/main" val="1663034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1C452E-F355-4262-E1DC-A873FB5502D3}"/>
              </a:ext>
            </a:extLst>
          </p:cNvPr>
          <p:cNvSpPr>
            <a:spLocks noGrp="1"/>
          </p:cNvSpPr>
          <p:nvPr>
            <p:ph type="title"/>
          </p:nvPr>
        </p:nvSpPr>
        <p:spPr/>
        <p:txBody>
          <a:bodyPr/>
          <a:lstStyle/>
          <a:p>
            <a:r>
              <a:rPr lang="de-DE" dirty="0"/>
              <a:t>Fall P1: Patientin mit Überweisung in die psychotherapeutische Praxis</a:t>
            </a:r>
          </a:p>
        </p:txBody>
      </p:sp>
      <p:sp>
        <p:nvSpPr>
          <p:cNvPr id="3" name="Inhaltsplatzhalter 2">
            <a:extLst>
              <a:ext uri="{FF2B5EF4-FFF2-40B4-BE49-F238E27FC236}">
                <a16:creationId xmlns:a16="http://schemas.microsoft.com/office/drawing/2014/main" id="{AE55E159-0ADB-9FA2-5766-493755599E03}"/>
              </a:ext>
            </a:extLst>
          </p:cNvPr>
          <p:cNvSpPr>
            <a:spLocks noGrp="1"/>
          </p:cNvSpPr>
          <p:nvPr>
            <p:ph idx="1"/>
          </p:nvPr>
        </p:nvSpPr>
        <p:spPr/>
        <p:txBody>
          <a:bodyPr/>
          <a:lstStyle/>
          <a:p>
            <a:pPr marL="0" indent="0">
              <a:buNone/>
            </a:pPr>
            <a:r>
              <a:rPr lang="de-DE" sz="1600" dirty="0">
                <a:effectLst/>
                <a:ea typeface="Times New Roman" panose="02020603050405020304" pitchFamily="18" charset="0"/>
                <a:cs typeface="Times New Roman" panose="02020603050405020304" pitchFamily="18" charset="0"/>
              </a:rPr>
              <a:t>Patientin, 40 Jahre alt, ledig, hat ihren Hausarzt aufgesucht, weil sie nach einer COVID Infektion nicht mehr so belastbar ist wie früher. Sie hat regelmäßig Sport betrieben, viele Aktivurlaube gemacht (Wandern, Klettern, Skifahren usw.) Sie fühlt sich niedergeschlagen, mutlos und deprimiert, kann schlecht schlafen und zieht sich zurück. Sie war früher eine sehr selbstbewusste Frau, hat ihren Beruf als Leiterin einer Werkstatt für Behinderte mit Freude und Engagement ausgeführt. Jetzt ist sie total verunsichert und traurig. Der Hausarzt überweist sie zu einem Psychotherapeuten mit der Diagnose: Depression. Die Patientin ist gekränkt und fühlt sich unverstanden und stigmatisiert. Sie hatte nie in ihrem Leben psychische Probleme. In der Psychotherapie wird ihr zunächst ein verhaltensaktivierendes Programm angeboten. Ihr Zustand verschlechtert sich zunehmend, so dass sie nicht mehr in der Lage ist, die therapeutische Praxis aufzusuchen.</a:t>
            </a:r>
          </a:p>
          <a:p>
            <a:endParaRPr lang="de-DE" dirty="0"/>
          </a:p>
        </p:txBody>
      </p:sp>
      <p:sp>
        <p:nvSpPr>
          <p:cNvPr id="4" name="Vertikaler Textplatzhalter 3">
            <a:extLst>
              <a:ext uri="{FF2B5EF4-FFF2-40B4-BE49-F238E27FC236}">
                <a16:creationId xmlns:a16="http://schemas.microsoft.com/office/drawing/2014/main" id="{D8FBBF18-7AD4-B352-194D-7B4DC4E55D87}"/>
              </a:ext>
            </a:extLst>
          </p:cNvPr>
          <p:cNvSpPr>
            <a:spLocks noGrp="1"/>
          </p:cNvSpPr>
          <p:nvPr>
            <p:ph type="body" orient="vert" idx="13"/>
          </p:nvPr>
        </p:nvSpPr>
        <p:spPr>
          <a:xfrm>
            <a:off x="10600382" y="0"/>
            <a:ext cx="1375612" cy="358305"/>
          </a:xfrm>
        </p:spPr>
        <p:txBody>
          <a:bodyPr/>
          <a:lstStyle/>
          <a:p>
            <a:r>
              <a:rPr lang="de-DE" dirty="0"/>
              <a:t>Fall P1</a:t>
            </a:r>
          </a:p>
        </p:txBody>
      </p:sp>
      <p:sp>
        <p:nvSpPr>
          <p:cNvPr id="5" name="Datumsplatzhalter 4">
            <a:extLst>
              <a:ext uri="{FF2B5EF4-FFF2-40B4-BE49-F238E27FC236}">
                <a16:creationId xmlns:a16="http://schemas.microsoft.com/office/drawing/2014/main" id="{6212A001-957F-BEC2-6A24-3D41F539E4FB}"/>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CB467FE-1B59-84D9-98F5-8C18EE346CBA}"/>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D76DE2D1-5028-1630-A0A7-8F764751B479}"/>
              </a:ext>
            </a:extLst>
          </p:cNvPr>
          <p:cNvSpPr>
            <a:spLocks noGrp="1"/>
          </p:cNvSpPr>
          <p:nvPr>
            <p:ph type="sldNum" sz="quarter" idx="16"/>
          </p:nvPr>
        </p:nvSpPr>
        <p:spPr/>
        <p:txBody>
          <a:bodyPr/>
          <a:lstStyle/>
          <a:p>
            <a:r>
              <a:rPr lang="de-DE" dirty="0"/>
              <a:t>Seite </a:t>
            </a:r>
            <a:fld id="{ADD7824D-2DCF-4DDA-BE8D-0B7ABA078092}" type="slidenum">
              <a:rPr lang="de-DE" smtClean="0"/>
              <a:pPr/>
              <a:t>22</a:t>
            </a:fld>
            <a:endParaRPr lang="de-DE" dirty="0"/>
          </a:p>
        </p:txBody>
      </p:sp>
    </p:spTree>
    <p:extLst>
      <p:ext uri="{BB962C8B-B14F-4D97-AF65-F5344CB8AC3E}">
        <p14:creationId xmlns:p14="http://schemas.microsoft.com/office/powerpoint/2010/main" val="788977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1C452E-F355-4262-E1DC-A873FB5502D3}"/>
              </a:ext>
            </a:extLst>
          </p:cNvPr>
          <p:cNvSpPr>
            <a:spLocks noGrp="1"/>
          </p:cNvSpPr>
          <p:nvPr>
            <p:ph type="title"/>
          </p:nvPr>
        </p:nvSpPr>
        <p:spPr/>
        <p:txBody>
          <a:bodyPr/>
          <a:lstStyle/>
          <a:p>
            <a:r>
              <a:rPr lang="de-DE" dirty="0"/>
              <a:t>Fall P2: Patientin mit Selbstdiagnose in der psychotherapeutischen Praxis</a:t>
            </a:r>
          </a:p>
        </p:txBody>
      </p:sp>
      <p:sp>
        <p:nvSpPr>
          <p:cNvPr id="3" name="Inhaltsplatzhalter 2">
            <a:extLst>
              <a:ext uri="{FF2B5EF4-FFF2-40B4-BE49-F238E27FC236}">
                <a16:creationId xmlns:a16="http://schemas.microsoft.com/office/drawing/2014/main" id="{AE55E159-0ADB-9FA2-5766-493755599E03}"/>
              </a:ext>
            </a:extLst>
          </p:cNvPr>
          <p:cNvSpPr>
            <a:spLocks noGrp="1"/>
          </p:cNvSpPr>
          <p:nvPr>
            <p:ph idx="1"/>
          </p:nvPr>
        </p:nvSpPr>
        <p:spPr>
          <a:xfrm>
            <a:off x="731674" y="1702800"/>
            <a:ext cx="10728325" cy="4308469"/>
          </a:xfrm>
        </p:spPr>
        <p:txBody>
          <a:bodyPr/>
          <a:lstStyle/>
          <a:p>
            <a:pPr marL="0" indent="0">
              <a:buNone/>
            </a:pPr>
            <a:r>
              <a:rPr lang="de-DE" sz="1600" dirty="0">
                <a:effectLst/>
                <a:ea typeface="Times New Roman" panose="02020603050405020304" pitchFamily="18" charset="0"/>
                <a:cs typeface="Times New Roman" panose="02020603050405020304" pitchFamily="18" charset="0"/>
              </a:rPr>
              <a:t>Patientin, 55 Jahre alt, verheiratet, keine Kinder kommt in die psychotherapeutische Praxis, weil sie glaubt, dass sich durch eine COVID-Impfung Long COVID entwickelt hat. Sie war in der Vergangenheit bereits zweimal in einer psychotherapeutischen Behandlung wegen Depressionen. Nun ist sie der festen Überzeugung, dass ihre Erschöpfungssymptome die Folge der COVID-Impfung sind. Die Psychotherapeutin versucht zunächst herauszufinden, ob es sich bei der Patientin möglicherweise wieder um eine depressive Phase handelt oder ihre Symptome tatsächlich Folge der COVID-Impfung sind. </a:t>
            </a:r>
            <a:endParaRPr lang="de-DE" dirty="0"/>
          </a:p>
        </p:txBody>
      </p:sp>
      <p:sp>
        <p:nvSpPr>
          <p:cNvPr id="4" name="Vertikaler Textplatzhalter 3">
            <a:extLst>
              <a:ext uri="{FF2B5EF4-FFF2-40B4-BE49-F238E27FC236}">
                <a16:creationId xmlns:a16="http://schemas.microsoft.com/office/drawing/2014/main" id="{D8FBBF18-7AD4-B352-194D-7B4DC4E55D87}"/>
              </a:ext>
            </a:extLst>
          </p:cNvPr>
          <p:cNvSpPr>
            <a:spLocks noGrp="1"/>
          </p:cNvSpPr>
          <p:nvPr>
            <p:ph type="body" orient="vert" idx="13"/>
          </p:nvPr>
        </p:nvSpPr>
        <p:spPr>
          <a:xfrm>
            <a:off x="10600382" y="0"/>
            <a:ext cx="1375612" cy="358305"/>
          </a:xfrm>
        </p:spPr>
        <p:txBody>
          <a:bodyPr/>
          <a:lstStyle/>
          <a:p>
            <a:r>
              <a:rPr lang="de-DE" dirty="0"/>
              <a:t>Fall P2</a:t>
            </a:r>
          </a:p>
        </p:txBody>
      </p:sp>
      <p:sp>
        <p:nvSpPr>
          <p:cNvPr id="5" name="Datumsplatzhalter 4">
            <a:extLst>
              <a:ext uri="{FF2B5EF4-FFF2-40B4-BE49-F238E27FC236}">
                <a16:creationId xmlns:a16="http://schemas.microsoft.com/office/drawing/2014/main" id="{6212A001-957F-BEC2-6A24-3D41F539E4FB}"/>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8CB467FE-1B59-84D9-98F5-8C18EE346CBA}"/>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D76DE2D1-5028-1630-A0A7-8F764751B479}"/>
              </a:ext>
            </a:extLst>
          </p:cNvPr>
          <p:cNvSpPr>
            <a:spLocks noGrp="1"/>
          </p:cNvSpPr>
          <p:nvPr>
            <p:ph type="sldNum" sz="quarter" idx="16"/>
          </p:nvPr>
        </p:nvSpPr>
        <p:spPr/>
        <p:txBody>
          <a:bodyPr/>
          <a:lstStyle/>
          <a:p>
            <a:r>
              <a:rPr lang="de-DE" dirty="0"/>
              <a:t>Seite </a:t>
            </a:r>
            <a:fld id="{ADD7824D-2DCF-4DDA-BE8D-0B7ABA078092}" type="slidenum">
              <a:rPr lang="de-DE" smtClean="0"/>
              <a:pPr/>
              <a:t>23</a:t>
            </a:fld>
            <a:endParaRPr lang="de-DE" dirty="0"/>
          </a:p>
        </p:txBody>
      </p:sp>
    </p:spTree>
    <p:extLst>
      <p:ext uri="{BB962C8B-B14F-4D97-AF65-F5344CB8AC3E}">
        <p14:creationId xmlns:p14="http://schemas.microsoft.com/office/powerpoint/2010/main" val="3691547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0105BE-63C9-312B-86D3-39A2018B4268}"/>
              </a:ext>
            </a:extLst>
          </p:cNvPr>
          <p:cNvSpPr>
            <a:spLocks noGrp="1"/>
          </p:cNvSpPr>
          <p:nvPr>
            <p:ph type="title"/>
          </p:nvPr>
        </p:nvSpPr>
        <p:spPr/>
        <p:txBody>
          <a:bodyPr/>
          <a:lstStyle/>
          <a:p>
            <a:r>
              <a:rPr lang="de-DE" dirty="0"/>
              <a:t>Fall A1: Patientin mit anhaltendem Unterbauchschmerz</a:t>
            </a:r>
          </a:p>
        </p:txBody>
      </p:sp>
      <p:sp>
        <p:nvSpPr>
          <p:cNvPr id="3" name="Inhaltsplatzhalter 2">
            <a:extLst>
              <a:ext uri="{FF2B5EF4-FFF2-40B4-BE49-F238E27FC236}">
                <a16:creationId xmlns:a16="http://schemas.microsoft.com/office/drawing/2014/main" id="{17318A1B-0B26-2172-9820-E8B44C3EAA53}"/>
              </a:ext>
            </a:extLst>
          </p:cNvPr>
          <p:cNvSpPr>
            <a:spLocks noGrp="1"/>
          </p:cNvSpPr>
          <p:nvPr>
            <p:ph idx="1"/>
          </p:nvPr>
        </p:nvSpPr>
        <p:spPr/>
        <p:txBody>
          <a:bodyPr/>
          <a:lstStyle/>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Eine 42 Jahre alte Patientin stellte sich in der Praxis wegen seit Jahren anhaltender Schmerzen im Unterbauch vor. Die Schmerzen bestehen seit Durchführung einer Notsectio vor 7 Jahren. Für das Kind bestand über mehrere Wochen Lebensgefahr. Man hatte ihr damals mitgeteilt, sollte das Kind überleben, sei es behindert. Mittlerweile hat sich das Kind gut entwickelt, wurde regelhaft eingeschult.</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de-DE" sz="1600" dirty="0">
                <a:effectLst/>
                <a:latin typeface="Calibri" panose="020F0502020204030204" pitchFamily="34" charset="0"/>
                <a:ea typeface="Calibri" panose="020F0502020204030204" pitchFamily="34" charset="0"/>
                <a:cs typeface="Calibri" panose="020F0502020204030204" pitchFamily="34" charset="0"/>
              </a:rPr>
              <a:t>Sie beschreibt die Schmerzen „als würde ein Messer reingestochen“, prämenstruell „als würde </a:t>
            </a:r>
          </a:p>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mir die Bauchdecke aufgerissen“, „als säße da jemand drin, der unbedingt raus möchte“.</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Abklärung Gynökologie, CT Abdomen, Urologie unauffällig, Schmerzmittel ebenfalls ohne Wirkung. </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de-DE" sz="1600" b="1" dirty="0">
                <a:effectLst/>
                <a:latin typeface="Calibri" panose="020F0502020204030204" pitchFamily="34" charset="0"/>
                <a:ea typeface="Calibri" panose="020F0502020204030204" pitchFamily="34" charset="0"/>
                <a:cs typeface="Calibri" panose="020F0502020204030204" pitchFamily="34" charset="0"/>
              </a:rPr>
              <a:t>Klinischer Befund</a:t>
            </a:r>
            <a:r>
              <a:rPr lang="de-DE" sz="1600" dirty="0">
                <a:effectLst/>
                <a:latin typeface="Calibri" panose="020F0502020204030204" pitchFamily="34" charset="0"/>
                <a:ea typeface="Calibri" panose="020F0502020204030204" pitchFamily="34" charset="0"/>
                <a:cs typeface="Calibri" panose="020F0502020204030204" pitchFamily="34" charset="0"/>
              </a:rPr>
              <a:t>: Druckschmerz rechter Unterbauch, Alodynie und Hyperalgesie rechter </a:t>
            </a:r>
          </a:p>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Unterbauch; lokale Therapie und Beginn mit Psychotherapie.</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de-DE" sz="1600" dirty="0">
                <a:effectLst/>
                <a:latin typeface="Calibri" panose="020F0502020204030204" pitchFamily="34" charset="0"/>
                <a:ea typeface="Calibri" panose="020F0502020204030204" pitchFamily="34" charset="0"/>
                <a:cs typeface="Calibri" panose="020F0502020204030204" pitchFamily="34" charset="0"/>
              </a:rPr>
              <a:t>Dann Corona-Infektion mit Gliederschmerzen, Kopfschmerzen, Heiserkeit, Halsschmerzen, hohem </a:t>
            </a:r>
          </a:p>
          <a:p>
            <a:pPr marL="0" indent="0">
              <a:lnSpc>
                <a:spcPct val="107000"/>
              </a:lnSpc>
              <a:buNone/>
            </a:pPr>
            <a:r>
              <a:rPr lang="de-DE" sz="1600" dirty="0">
                <a:effectLst/>
                <a:latin typeface="Calibri" panose="020F0502020204030204" pitchFamily="34" charset="0"/>
                <a:ea typeface="Calibri" panose="020F0502020204030204" pitchFamily="34" charset="0"/>
                <a:cs typeface="Calibri" panose="020F0502020204030204" pitchFamily="34" charset="0"/>
              </a:rPr>
              <a:t>Fieber, 6 Monate nicht zur Psychotherapie gekommen. Danach Wiedervorstellung: „Ich bin nur noch </a:t>
            </a:r>
          </a:p>
          <a:p>
            <a:pPr marL="0" indent="0">
              <a:lnSpc>
                <a:spcPct val="107000"/>
              </a:lnSpc>
              <a:buNone/>
            </a:pPr>
            <a:r>
              <a:rPr lang="de-DE" sz="1600" dirty="0">
                <a:effectLst/>
                <a:latin typeface="Calibri" panose="020F0502020204030204" pitchFamily="34" charset="0"/>
                <a:ea typeface="Calibri" panose="020F0502020204030204" pitchFamily="34" charset="0"/>
                <a:cs typeface="Calibri" panose="020F0502020204030204" pitchFamily="34" charset="0"/>
              </a:rPr>
              <a:t>müde. Das habe ich mich noch nie getraut zu erzählen. Ich schaffe meinen Alltag nicht mehr.“ </a:t>
            </a:r>
          </a:p>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„Und die Schmerzen wechseln auch noch die Orte, aber am schlimmsten ist der Unterbauchschmerz“.</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de-DE" sz="1600" dirty="0">
                <a:effectLst/>
                <a:latin typeface="Calibri" panose="020F0502020204030204" pitchFamily="34" charset="0"/>
                <a:ea typeface="Calibri" panose="020F0502020204030204" pitchFamily="34" charset="0"/>
                <a:cs typeface="Calibri" panose="020F0502020204030204" pitchFamily="34" charset="0"/>
              </a:rPr>
              <a:t>Kanadische Kriterien für die Diagnose CFS/ME erfüllt, ACR Kriterien für Fibromyalgie erfüllt. </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4" name="Vertikaler Textplatzhalter 3">
            <a:extLst>
              <a:ext uri="{FF2B5EF4-FFF2-40B4-BE49-F238E27FC236}">
                <a16:creationId xmlns:a16="http://schemas.microsoft.com/office/drawing/2014/main" id="{DD14B4DA-F997-84E5-4BFC-71BABAC59B47}"/>
              </a:ext>
            </a:extLst>
          </p:cNvPr>
          <p:cNvSpPr>
            <a:spLocks noGrp="1"/>
          </p:cNvSpPr>
          <p:nvPr>
            <p:ph type="body" orient="vert" idx="13"/>
          </p:nvPr>
        </p:nvSpPr>
        <p:spPr>
          <a:xfrm>
            <a:off x="10590764" y="0"/>
            <a:ext cx="1385230" cy="358305"/>
          </a:xfrm>
        </p:spPr>
        <p:txBody>
          <a:bodyPr/>
          <a:lstStyle/>
          <a:p>
            <a:r>
              <a:rPr lang="de-DE" dirty="0"/>
              <a:t>Fall A1</a:t>
            </a:r>
          </a:p>
        </p:txBody>
      </p:sp>
      <p:sp>
        <p:nvSpPr>
          <p:cNvPr id="5" name="Datumsplatzhalter 4">
            <a:extLst>
              <a:ext uri="{FF2B5EF4-FFF2-40B4-BE49-F238E27FC236}">
                <a16:creationId xmlns:a16="http://schemas.microsoft.com/office/drawing/2014/main" id="{40CAF81B-D76F-481E-7431-87BB353146EA}"/>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6" name="Fußzeilenplatzhalter 5">
            <a:extLst>
              <a:ext uri="{FF2B5EF4-FFF2-40B4-BE49-F238E27FC236}">
                <a16:creationId xmlns:a16="http://schemas.microsoft.com/office/drawing/2014/main" id="{5245E3DD-42D6-FEE8-EB66-2A89202716DF}"/>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8523CAF9-4B3B-1A07-50EC-5F823A34F18A}"/>
              </a:ext>
            </a:extLst>
          </p:cNvPr>
          <p:cNvSpPr>
            <a:spLocks noGrp="1"/>
          </p:cNvSpPr>
          <p:nvPr>
            <p:ph type="sldNum" sz="quarter" idx="16"/>
          </p:nvPr>
        </p:nvSpPr>
        <p:spPr/>
        <p:txBody>
          <a:bodyPr/>
          <a:lstStyle/>
          <a:p>
            <a:r>
              <a:rPr lang="de-DE" dirty="0"/>
              <a:t>Seite </a:t>
            </a:r>
            <a:fld id="{ADD7824D-2DCF-4DDA-BE8D-0B7ABA078092}" type="slidenum">
              <a:rPr lang="de-DE" smtClean="0"/>
              <a:pPr/>
              <a:t>24</a:t>
            </a:fld>
            <a:endParaRPr lang="de-DE" dirty="0"/>
          </a:p>
        </p:txBody>
      </p:sp>
      <p:pic>
        <p:nvPicPr>
          <p:cNvPr id="9" name="Grafik 8">
            <a:extLst>
              <a:ext uri="{FF2B5EF4-FFF2-40B4-BE49-F238E27FC236}">
                <a16:creationId xmlns:a16="http://schemas.microsoft.com/office/drawing/2014/main" id="{07CDE518-4AEA-B0B1-D444-069E10D4B669}"/>
              </a:ext>
            </a:extLst>
          </p:cNvPr>
          <p:cNvPicPr>
            <a:picLocks noChangeAspect="1"/>
          </p:cNvPicPr>
          <p:nvPr/>
        </p:nvPicPr>
        <p:blipFill>
          <a:blip r:embed="rId2"/>
          <a:stretch>
            <a:fillRect/>
          </a:stretch>
        </p:blipFill>
        <p:spPr>
          <a:xfrm>
            <a:off x="9062091" y="2310198"/>
            <a:ext cx="3007077" cy="3527705"/>
          </a:xfrm>
          <a:prstGeom prst="rect">
            <a:avLst/>
          </a:prstGeom>
        </p:spPr>
      </p:pic>
    </p:spTree>
    <p:extLst>
      <p:ext uri="{BB962C8B-B14F-4D97-AF65-F5344CB8AC3E}">
        <p14:creationId xmlns:p14="http://schemas.microsoft.com/office/powerpoint/2010/main" val="329909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Erstvorstellung (Forts.)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906430"/>
          </a:xfrm>
        </p:spPr>
        <p:txBody>
          <a:bodyPr/>
          <a:lstStyle/>
          <a:p>
            <a:pPr marL="0" indent="0">
              <a:spcAft>
                <a:spcPts val="300"/>
              </a:spcAft>
              <a:buNone/>
            </a:pPr>
            <a:r>
              <a:rPr lang="de-DE" sz="1600" b="1" kern="100" dirty="0">
                <a:effectLst/>
                <a:ea typeface="Aptos"/>
                <a:cs typeface="Times New Roman" panose="02020603050405020304" pitchFamily="18" charset="0"/>
              </a:rPr>
              <a:t>Vertiefende Anamnese:</a:t>
            </a:r>
            <a:r>
              <a:rPr lang="de-DE" sz="1600" kern="100" dirty="0">
                <a:effectLst/>
                <a:ea typeface="Aptos"/>
                <a:cs typeface="Times New Roman" panose="02020603050405020304" pitchFamily="18" charset="0"/>
              </a:rPr>
              <a:t> Ein zeitversetzter Zusammenhang zwischen symptomatischen Tagen und vorausgehenden belastungsintensiven Aktivitäten im Vorfeld, kann im Gespräch bestätigt werden. Nach einem vorbereiteten Probevortrag lag die Patientin für mehrere Tage flach, und auch an Tagen nach dem Sport geht es ihr schlechter, obwohl der Sport an guten Tagen mit kaum Beschwerden möglich ist. Der DSQ-PEM Fragebogen belegt das Vorliegen einer Post-Exertionellen Malaise (PEM). Auf Nachfrage bestätigt die Patientin zusätzlich deutliche Schlafstörungen zu haben. Der Schlaf ist unerholsam, sie fühlt sich morgens gerädert trotz ausreichender Schlafdauer. Auch wird ihr beim Aufstehen häufig schwindlig, manchmal sogar schwarz vor Augen. Ohnmächtig wurde sie jedoch bisher nie. Das kennt sie so bisher nicht von sich. Ein erstes Screening weist auf eine charakteristische Symptomkonstellation für das Vorliegen einer ME/CFS-Erkrankung hin (PEM, Fatigue, neurokognitive Symptome, Schlafstörungen, Schmerzen, orthostatische Intoleranz). Zusätzlich fällt nach längerem Gespräch auf, dass die Patientin ab und zu „den Faden verliert“ und zunehmend Wortfindungsstörungen als Hinweis für eine kognitive Fatigabilität hat. </a:t>
            </a:r>
          </a:p>
          <a:p>
            <a:pPr marL="0" indent="0">
              <a:lnSpc>
                <a:spcPct val="107000"/>
              </a:lnSpc>
              <a:spcAft>
                <a:spcPts val="300"/>
              </a:spcAft>
              <a:buNone/>
            </a:pPr>
            <a:r>
              <a:rPr lang="de-DE" sz="1600" b="1" kern="100" dirty="0">
                <a:effectLst/>
                <a:ea typeface="Aptos"/>
                <a:cs typeface="Times New Roman" panose="02020603050405020304" pitchFamily="18" charset="0"/>
              </a:rPr>
              <a:t>EA:</a:t>
            </a:r>
            <a:r>
              <a:rPr lang="de-DE" sz="1600" kern="100" dirty="0">
                <a:effectLst/>
                <a:ea typeface="Aptos"/>
                <a:cs typeface="Times New Roman" panose="02020603050405020304" pitchFamily="18" charset="0"/>
              </a:rPr>
              <a:t> anamnestisch Hashimoto-Thyroiditis, unter Thyroxin-Substitution, sonst unauff.</a:t>
            </a:r>
          </a:p>
          <a:p>
            <a:pPr marL="0" indent="0">
              <a:lnSpc>
                <a:spcPct val="107000"/>
              </a:lnSpc>
              <a:spcAft>
                <a:spcPts val="300"/>
              </a:spcAft>
              <a:buNone/>
            </a:pPr>
            <a:r>
              <a:rPr lang="de-DE" sz="1600" b="1" kern="100" dirty="0">
                <a:effectLst/>
                <a:ea typeface="Aptos"/>
                <a:cs typeface="Times New Roman" panose="02020603050405020304" pitchFamily="18" charset="0"/>
              </a:rPr>
              <a:t>FA:</a:t>
            </a:r>
            <a:r>
              <a:rPr lang="de-DE" sz="1600" kern="100" dirty="0">
                <a:effectLst/>
                <a:ea typeface="Aptos"/>
                <a:cs typeface="Times New Roman" panose="02020603050405020304" pitchFamily="18" charset="0"/>
              </a:rPr>
              <a:t> unauff.</a:t>
            </a:r>
          </a:p>
          <a:p>
            <a:pPr marL="0" indent="0">
              <a:lnSpc>
                <a:spcPct val="107000"/>
              </a:lnSpc>
              <a:spcAft>
                <a:spcPts val="300"/>
              </a:spcAft>
              <a:buNone/>
            </a:pPr>
            <a:r>
              <a:rPr lang="de-DE" sz="1600" b="1" kern="100" dirty="0">
                <a:effectLst/>
                <a:ea typeface="Aptos"/>
                <a:cs typeface="Times New Roman" panose="02020603050405020304" pitchFamily="18" charset="0"/>
              </a:rPr>
              <a:t>Körperliche Untersuchung:</a:t>
            </a:r>
            <a:r>
              <a:rPr lang="de-DE" sz="1600" kern="100" dirty="0">
                <a:effectLst/>
                <a:ea typeface="Aptos"/>
                <a:cs typeface="Times New Roman" panose="02020603050405020304" pitchFamily="18" charset="0"/>
              </a:rPr>
              <a:t> Pulmo/Cor/Abdomen opB, orientierend neurolog. unauff. </a:t>
            </a:r>
          </a:p>
          <a:p>
            <a:pPr marL="0" indent="0">
              <a:lnSpc>
                <a:spcPct val="107000"/>
              </a:lnSpc>
              <a:spcAft>
                <a:spcPts val="300"/>
              </a:spcAft>
              <a:buNone/>
            </a:pPr>
            <a:r>
              <a:rPr lang="de-DE" sz="1600" kern="100" dirty="0">
                <a:effectLst/>
                <a:ea typeface="Aptos"/>
                <a:cs typeface="Times New Roman" panose="02020603050405020304" pitchFamily="18" charset="0"/>
              </a:rPr>
              <a:t>Nach längerem Stand fällt eine livide Verfärbung der Füße als Hinweis auf das Vorliegen eine posturalen orthostatischen Tachykardiesyndroms (PoTS) auf. Insgesamt merkt man, dass die Patientin kraftlos wirkt.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3" y="0"/>
            <a:ext cx="1423701"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3</a:t>
            </a:fld>
            <a:endParaRPr lang="de-DE" dirty="0"/>
          </a:p>
        </p:txBody>
      </p:sp>
    </p:spTree>
    <p:extLst>
      <p:ext uri="{BB962C8B-B14F-4D97-AF65-F5344CB8AC3E}">
        <p14:creationId xmlns:p14="http://schemas.microsoft.com/office/powerpoint/2010/main" val="74544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Erstvorstellung (Forts.)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1151"/>
            <a:ext cx="10728325" cy="4057098"/>
          </a:xfrm>
        </p:spPr>
        <p:txBody>
          <a:bodyPr/>
          <a:lstStyle/>
          <a:p>
            <a:pPr marL="0" indent="0">
              <a:lnSpc>
                <a:spcPct val="107000"/>
              </a:lnSpc>
              <a:spcAft>
                <a:spcPts val="300"/>
              </a:spcAft>
              <a:buNone/>
            </a:pPr>
            <a:r>
              <a:rPr lang="de-DE" sz="1600" b="1" kern="100" dirty="0">
                <a:effectLst/>
                <a:ea typeface="Aptos"/>
                <a:cs typeface="Times New Roman" panose="02020603050405020304" pitchFamily="18" charset="0"/>
              </a:rPr>
              <a:t>Diagnostik:</a:t>
            </a:r>
            <a:endParaRPr lang="de-DE" sz="1600" kern="100" dirty="0">
              <a:effectLst/>
              <a:ea typeface="Aptos"/>
              <a:cs typeface="Times New Roman" panose="02020603050405020304" pitchFamily="18" charset="0"/>
            </a:endParaRPr>
          </a:p>
          <a:p>
            <a:pPr>
              <a:lnSpc>
                <a:spcPct val="107000"/>
              </a:lnSpc>
              <a:spcAft>
                <a:spcPts val="300"/>
              </a:spcAft>
            </a:pPr>
            <a:r>
              <a:rPr lang="de-DE" sz="1600" kern="100" dirty="0">
                <a:effectLst/>
                <a:ea typeface="Aptos"/>
                <a:cs typeface="Times New Roman" panose="02020603050405020304" pitchFamily="18" charset="0"/>
              </a:rPr>
              <a:t>Lungenfunktionsdiagnostik unauff.</a:t>
            </a:r>
          </a:p>
          <a:p>
            <a:pPr>
              <a:lnSpc>
                <a:spcPct val="107000"/>
              </a:lnSpc>
              <a:spcAft>
                <a:spcPts val="300"/>
              </a:spcAft>
            </a:pPr>
            <a:r>
              <a:rPr lang="de-DE" sz="1600" kern="100" dirty="0">
                <a:effectLst/>
                <a:ea typeface="Aptos"/>
                <a:cs typeface="Times New Roman" panose="02020603050405020304" pitchFamily="18" charset="0"/>
              </a:rPr>
              <a:t>EKG: Ruhetachykardie mit Hf = 100/min, ansonsten opB</a:t>
            </a:r>
          </a:p>
          <a:p>
            <a:pPr>
              <a:lnSpc>
                <a:spcPct val="107000"/>
              </a:lnSpc>
              <a:spcAft>
                <a:spcPts val="300"/>
              </a:spcAft>
            </a:pPr>
            <a:r>
              <a:rPr lang="de-DE" sz="1600" kern="100" dirty="0">
                <a:effectLst/>
                <a:ea typeface="Aptos"/>
                <a:cs typeface="Times New Roman" panose="02020603050405020304" pitchFamily="18" charset="0"/>
              </a:rPr>
              <a:t>Labor: ME/CFS Basisdiagnostik (</a:t>
            </a:r>
            <a:r>
              <a:rPr lang="de-DE" sz="1600" kern="100" dirty="0">
                <a:effectLst/>
                <a:ea typeface="Aptos"/>
                <a:cs typeface="Aptos"/>
              </a:rPr>
              <a:t>Diff.-BB, CRP, CK, E’lyte (Na, K, Ca, Phosphate), nüchtern BZ, Ferritin, Folsäure, Vitamin D,  Leber-, Nieren- und Schilddrüsen-Werte, TPO-Antikörper und ANA, Urin.</a:t>
            </a:r>
            <a:r>
              <a:rPr lang="de-DE" sz="1600" kern="100" dirty="0">
                <a:effectLst/>
                <a:ea typeface="Aptos"/>
                <a:cs typeface="Times New Roman" panose="02020603050405020304" pitchFamily="18" charset="0"/>
              </a:rPr>
              <a:t>, SD-Diagnostik</a:t>
            </a:r>
          </a:p>
          <a:p>
            <a:pPr marL="0" indent="0">
              <a:lnSpc>
                <a:spcPct val="107000"/>
              </a:lnSpc>
              <a:spcAft>
                <a:spcPts val="300"/>
              </a:spcAft>
              <a:buNone/>
            </a:pPr>
            <a:r>
              <a:rPr lang="de-DE" sz="1600" b="1" kern="100" dirty="0">
                <a:effectLst/>
                <a:ea typeface="Aptos"/>
                <a:cs typeface="Times New Roman" panose="02020603050405020304" pitchFamily="18" charset="0"/>
              </a:rPr>
              <a:t>Therapie: </a:t>
            </a:r>
            <a:endParaRPr lang="de-DE" sz="1600" kern="100" dirty="0">
              <a:effectLst/>
              <a:ea typeface="Aptos"/>
              <a:cs typeface="Times New Roman" panose="02020603050405020304" pitchFamily="18" charset="0"/>
            </a:endParaRPr>
          </a:p>
          <a:p>
            <a:pPr>
              <a:lnSpc>
                <a:spcPct val="107000"/>
              </a:lnSpc>
              <a:spcAft>
                <a:spcPts val="300"/>
              </a:spcAft>
            </a:pPr>
            <a:r>
              <a:rPr lang="de-DE" sz="1600" kern="100" dirty="0">
                <a:effectLst/>
                <a:ea typeface="Aptos"/>
                <a:cs typeface="Times New Roman" panose="02020603050405020304" pitchFamily="18" charset="0"/>
              </a:rPr>
              <a:t>Aufklärung über PEM und Belastungsintoleranz. Gezielte Aufklärung zu Pacing und Aushändigung von entsprechendem Infomaterial</a:t>
            </a:r>
          </a:p>
          <a:p>
            <a:pPr>
              <a:lnSpc>
                <a:spcPct val="107000"/>
              </a:lnSpc>
              <a:spcAft>
                <a:spcPts val="300"/>
              </a:spcAft>
            </a:pPr>
            <a:r>
              <a:rPr lang="de-DE" sz="1600" kern="100" dirty="0">
                <a:effectLst/>
                <a:ea typeface="Aptos"/>
                <a:cs typeface="Times New Roman" panose="02020603050405020304" pitchFamily="18" charset="0"/>
              </a:rPr>
              <a:t>AU zur Entlastung</a:t>
            </a:r>
          </a:p>
          <a:p>
            <a:pPr>
              <a:lnSpc>
                <a:spcPct val="107000"/>
              </a:lnSpc>
              <a:spcAft>
                <a:spcPts val="300"/>
              </a:spcAft>
            </a:pPr>
            <a:r>
              <a:rPr lang="de-DE" sz="1600" kern="100" dirty="0">
                <a:effectLst/>
                <a:ea typeface="Aptos"/>
                <a:cs typeface="Times New Roman" panose="02020603050405020304" pitchFamily="18" charset="0"/>
              </a:rPr>
              <a:t>Kopfschmerzen und Muskelschmerzen werden mit NSAR und Paracetamol behandelt</a:t>
            </a:r>
          </a:p>
          <a:p>
            <a:pPr marL="0" indent="0">
              <a:lnSpc>
                <a:spcPct val="107000"/>
              </a:lnSpc>
              <a:spcAft>
                <a:spcPts val="300"/>
              </a:spcAft>
              <a:buNone/>
            </a:pPr>
            <a:r>
              <a:rPr lang="de-DE" sz="1600" kern="100" dirty="0">
                <a:effectLst/>
                <a:ea typeface="Aptos"/>
                <a:cs typeface="Times New Roman" panose="02020603050405020304" pitchFamily="18" charset="0"/>
              </a:rPr>
              <a:t>Sie geben der Patientin den MBSQ-Fragebogen mit und bestellen sie in 2 Wochen wieder ein. Sie soll bis dahin die zeitversetzt eintretende Symptomatik in einem Aktivitätsprotokoll protokollieren, um ein Gefühl für ihre Belastungsgrenze zu entwickeln. Zusätzlich wird zur nächsten Vorstellung ein passiver Stehtest zur Abklärung eines PoTS geplant.</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4</a:t>
            </a:fld>
            <a:endParaRPr lang="de-DE" dirty="0"/>
          </a:p>
        </p:txBody>
      </p:sp>
    </p:spTree>
    <p:extLst>
      <p:ext uri="{BB962C8B-B14F-4D97-AF65-F5344CB8AC3E}">
        <p14:creationId xmlns:p14="http://schemas.microsoft.com/office/powerpoint/2010/main" val="1121382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Erstvorstellung (Forts.)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828800"/>
            <a:ext cx="10728325" cy="2801815"/>
          </a:xfrm>
        </p:spPr>
        <p:txBody>
          <a:bodyPr/>
          <a:lstStyle/>
          <a:p>
            <a:pPr marL="0" indent="0">
              <a:lnSpc>
                <a:spcPct val="107000"/>
              </a:lnSpc>
              <a:spcAft>
                <a:spcPts val="300"/>
              </a:spcAft>
              <a:buNone/>
            </a:pPr>
            <a:r>
              <a:rPr lang="de-DE" sz="1600" b="1" kern="100" dirty="0">
                <a:effectLst/>
                <a:ea typeface="Aptos"/>
                <a:cs typeface="Times New Roman" panose="02020603050405020304" pitchFamily="18" charset="0"/>
              </a:rPr>
              <a:t>Codierung:</a:t>
            </a:r>
            <a:endParaRPr lang="de-DE" sz="1600" kern="100" dirty="0">
              <a:effectLst/>
              <a:ea typeface="Aptos"/>
              <a:cs typeface="Times New Roman" panose="02020603050405020304" pitchFamily="18" charset="0"/>
            </a:endParaRPr>
          </a:p>
          <a:p>
            <a:pPr>
              <a:lnSpc>
                <a:spcPct val="107000"/>
              </a:lnSpc>
              <a:spcAft>
                <a:spcPts val="300"/>
              </a:spcAft>
            </a:pPr>
            <a:r>
              <a:rPr lang="de-DE" sz="1600" kern="100" dirty="0">
                <a:effectLst/>
                <a:ea typeface="Aptos"/>
                <a:cs typeface="Times New Roman" panose="02020603050405020304" pitchFamily="18" charset="0"/>
              </a:rPr>
              <a:t>Long COVID,</a:t>
            </a:r>
            <a:r>
              <a:rPr lang="de-DE" sz="1600" kern="100" dirty="0">
                <a:ea typeface="Aptos"/>
                <a:cs typeface="Times New Roman" panose="02020603050405020304" pitchFamily="18" charset="0"/>
              </a:rPr>
              <a:t> </a:t>
            </a:r>
            <a:r>
              <a:rPr lang="de-DE" sz="1600" kern="100" dirty="0">
                <a:effectLst/>
                <a:ea typeface="Aptos"/>
                <a:cs typeface="Aptos"/>
              </a:rPr>
              <a:t>Covid-19 in der Eigenanamnese</a:t>
            </a:r>
            <a:r>
              <a:rPr lang="de-DE" sz="1600" kern="100" dirty="0">
                <a:effectLst/>
                <a:ea typeface="Aptos"/>
                <a:cs typeface="Times New Roman" panose="02020603050405020304" pitchFamily="18" charset="0"/>
              </a:rPr>
              <a:t>			</a:t>
            </a:r>
            <a:r>
              <a:rPr lang="de-DE" sz="1600" kern="100" dirty="0">
                <a:effectLst/>
                <a:ea typeface="Aptos"/>
                <a:cs typeface="Aptos"/>
              </a:rPr>
              <a:t>U08.9</a:t>
            </a:r>
            <a:endParaRPr lang="de-DE" sz="1600" kern="100" dirty="0">
              <a:effectLst/>
              <a:ea typeface="Aptos"/>
              <a:cs typeface="Times New Roman" panose="02020603050405020304" pitchFamily="18" charset="0"/>
            </a:endParaRPr>
          </a:p>
          <a:p>
            <a:pPr>
              <a:lnSpc>
                <a:spcPct val="107000"/>
              </a:lnSpc>
              <a:spcAft>
                <a:spcPts val="300"/>
              </a:spcAft>
            </a:pPr>
            <a:r>
              <a:rPr lang="de-DE" sz="1600" kern="100" dirty="0">
                <a:effectLst/>
                <a:ea typeface="Aptos"/>
                <a:cs typeface="Aptos"/>
              </a:rPr>
              <a:t>Post-COVID-19 Zustand</a:t>
            </a:r>
            <a:r>
              <a:rPr lang="de-DE" sz="1600" kern="100" dirty="0">
                <a:effectLst/>
                <a:ea typeface="Aptos"/>
                <a:cs typeface="Times New Roman" panose="02020603050405020304" pitchFamily="18" charset="0"/>
              </a:rPr>
              <a:t>				</a:t>
            </a:r>
            <a:r>
              <a:rPr lang="de-DE" sz="1600" kern="100" dirty="0">
                <a:ea typeface="Aptos"/>
                <a:cs typeface="Times New Roman" panose="02020603050405020304" pitchFamily="18" charset="0"/>
              </a:rPr>
              <a:t>	</a:t>
            </a:r>
            <a:r>
              <a:rPr lang="de-DE" sz="1600" kern="100" dirty="0">
                <a:effectLst/>
                <a:ea typeface="Aptos"/>
                <a:cs typeface="Aptos"/>
              </a:rPr>
              <a:t>U09.9!</a:t>
            </a:r>
            <a:endParaRPr lang="de-DE" sz="1600" kern="100" dirty="0">
              <a:effectLst/>
              <a:ea typeface="Aptos"/>
              <a:cs typeface="Times New Roman" panose="02020603050405020304" pitchFamily="18" charset="0"/>
            </a:endParaRPr>
          </a:p>
          <a:p>
            <a:pPr>
              <a:lnSpc>
                <a:spcPct val="115000"/>
              </a:lnSpc>
              <a:spcAft>
                <a:spcPts val="300"/>
              </a:spcAft>
            </a:pPr>
            <a:r>
              <a:rPr lang="de-DE" sz="1600" kern="100" dirty="0">
                <a:effectLst/>
                <a:ea typeface="Aptos"/>
                <a:cs typeface="Aptos"/>
              </a:rPr>
              <a:t>V.a. PoTS, Posturales orthostatisches Tachykardiesyndrom (PoTS)</a:t>
            </a:r>
            <a:r>
              <a:rPr lang="de-DE" sz="1600" kern="100" dirty="0">
                <a:effectLst/>
                <a:ea typeface="Aptos"/>
                <a:cs typeface="Times New Roman" panose="02020603050405020304" pitchFamily="18" charset="0"/>
              </a:rPr>
              <a:t>	</a:t>
            </a:r>
            <a:r>
              <a:rPr lang="de-DE" sz="1600" kern="100" dirty="0">
                <a:effectLst/>
                <a:ea typeface="Aptos"/>
                <a:cs typeface="Aptos"/>
              </a:rPr>
              <a:t>G90.80V</a:t>
            </a:r>
            <a:endParaRPr lang="de-DE" sz="1600" kern="100" dirty="0">
              <a:effectLst/>
              <a:ea typeface="Aptos"/>
              <a:cs typeface="Times New Roman" panose="02020603050405020304" pitchFamily="18" charset="0"/>
            </a:endParaRPr>
          </a:p>
          <a:p>
            <a:pPr>
              <a:lnSpc>
                <a:spcPct val="115000"/>
              </a:lnSpc>
              <a:spcAft>
                <a:spcPts val="300"/>
              </a:spcAft>
            </a:pPr>
            <a:r>
              <a:rPr lang="de-DE" sz="1600" kern="100" dirty="0">
                <a:effectLst/>
                <a:ea typeface="Aptos"/>
                <a:cs typeface="Aptos"/>
              </a:rPr>
              <a:t>V.a. ME/CFS,</a:t>
            </a:r>
            <a:r>
              <a:rPr lang="de-DE" sz="1600" kern="100" dirty="0">
                <a:ea typeface="Aptos"/>
                <a:cs typeface="Times New Roman" panose="02020603050405020304" pitchFamily="18" charset="0"/>
              </a:rPr>
              <a:t> </a:t>
            </a:r>
            <a:r>
              <a:rPr lang="de-DE" sz="1600" kern="100" dirty="0">
                <a:effectLst/>
                <a:ea typeface="Aptos"/>
                <a:cs typeface="Aptos"/>
              </a:rPr>
              <a:t>Myalgische Enzephalomyelitis / Chron. Fatigue Syndrom</a:t>
            </a:r>
            <a:r>
              <a:rPr lang="de-DE" sz="1600" kern="100" dirty="0">
                <a:effectLst/>
                <a:ea typeface="Aptos"/>
                <a:cs typeface="Times New Roman" panose="02020603050405020304" pitchFamily="18" charset="0"/>
              </a:rPr>
              <a:t>	</a:t>
            </a:r>
            <a:r>
              <a:rPr lang="de-DE" sz="1600" kern="100" dirty="0">
                <a:effectLst/>
                <a:ea typeface="Aptos"/>
                <a:cs typeface="Aptos"/>
              </a:rPr>
              <a:t>G93.3V</a:t>
            </a:r>
            <a:endParaRPr lang="de-DE" sz="1600" kern="100" dirty="0">
              <a:effectLst/>
              <a:ea typeface="Aptos"/>
              <a:cs typeface="Times New Roman" panose="02020603050405020304" pitchFamily="18" charset="0"/>
            </a:endParaRPr>
          </a:p>
          <a:p>
            <a:pPr>
              <a:lnSpc>
                <a:spcPct val="115000"/>
              </a:lnSpc>
              <a:spcAft>
                <a:spcPts val="300"/>
              </a:spcAft>
            </a:pPr>
            <a:r>
              <a:rPr lang="de-DE" sz="1600" kern="100" dirty="0">
                <a:effectLst/>
                <a:ea typeface="Aptos"/>
                <a:cs typeface="Aptos"/>
              </a:rPr>
              <a:t>Chronischer Schmerz</a:t>
            </a:r>
            <a:r>
              <a:rPr lang="de-DE" sz="1600" kern="100" dirty="0">
                <a:effectLst/>
                <a:ea typeface="Aptos"/>
                <a:cs typeface="Times New Roman" panose="02020603050405020304" pitchFamily="18" charset="0"/>
              </a:rPr>
              <a:t>					</a:t>
            </a:r>
            <a:r>
              <a:rPr lang="de-DE" sz="1600" kern="100" dirty="0">
                <a:effectLst/>
                <a:ea typeface="Aptos"/>
                <a:cs typeface="Aptos"/>
              </a:rPr>
              <a:t>R52.1</a:t>
            </a:r>
            <a:endParaRPr lang="de-DE" sz="1600" kern="100" dirty="0">
              <a:effectLst/>
              <a:ea typeface="Aptos"/>
              <a:cs typeface="Times New Roman" panose="02020603050405020304" pitchFamily="18" charset="0"/>
            </a:endParaRPr>
          </a:p>
          <a:p>
            <a:pPr>
              <a:lnSpc>
                <a:spcPct val="115000"/>
              </a:lnSpc>
              <a:spcAft>
                <a:spcPts val="300"/>
              </a:spcAft>
            </a:pPr>
            <a:r>
              <a:rPr lang="de-DE" sz="1600" kern="100" dirty="0">
                <a:effectLst/>
                <a:ea typeface="Aptos"/>
                <a:cs typeface="Aptos"/>
              </a:rPr>
              <a:t>Kognitive Funktionseinschränkung</a:t>
            </a:r>
            <a:r>
              <a:rPr lang="de-DE" sz="1600" kern="100" dirty="0">
                <a:effectLst/>
                <a:ea typeface="Aptos"/>
                <a:cs typeface="Times New Roman" panose="02020603050405020304" pitchFamily="18" charset="0"/>
              </a:rPr>
              <a:t>				</a:t>
            </a:r>
            <a:r>
              <a:rPr lang="de-DE" sz="1600" kern="100" dirty="0">
                <a:effectLst/>
                <a:ea typeface="Aptos"/>
                <a:cs typeface="Aptos"/>
              </a:rPr>
              <a:t>U51.-</a:t>
            </a:r>
            <a:endParaRPr lang="de-DE" sz="1600" kern="100" dirty="0">
              <a:effectLst/>
              <a:ea typeface="Aptos"/>
              <a:cs typeface="Times New Roman" panose="02020603050405020304" pitchFamily="18" charset="0"/>
            </a:endParaRPr>
          </a:p>
          <a:p>
            <a:pPr>
              <a:lnSpc>
                <a:spcPct val="115000"/>
              </a:lnSpc>
              <a:spcAft>
                <a:spcPts val="300"/>
              </a:spcAft>
            </a:pPr>
            <a:r>
              <a:rPr lang="de-DE" sz="1600" kern="100" dirty="0">
                <a:effectLst/>
                <a:ea typeface="Aptos"/>
                <a:cs typeface="Aptos"/>
              </a:rPr>
              <a:t>Kopfschmerzen</a:t>
            </a:r>
            <a:r>
              <a:rPr lang="de-DE" sz="1600" kern="100" dirty="0">
                <a:effectLst/>
                <a:ea typeface="Aptos"/>
                <a:cs typeface="Times New Roman" panose="02020603050405020304" pitchFamily="18" charset="0"/>
              </a:rPr>
              <a:t>						</a:t>
            </a:r>
            <a:r>
              <a:rPr lang="de-DE" sz="1600" kern="100" dirty="0">
                <a:effectLst/>
                <a:ea typeface="Aptos"/>
                <a:cs typeface="Aptos"/>
              </a:rPr>
              <a:t>R51</a:t>
            </a:r>
            <a:r>
              <a:rPr lang="de-DE" sz="1600" kern="100" dirty="0">
                <a:effectLst/>
                <a:ea typeface="Aptos"/>
                <a:cs typeface="Times New Roman" panose="02020603050405020304" pitchFamily="18" charset="0"/>
              </a:rPr>
              <a:t>	</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5</a:t>
            </a:fld>
            <a:endParaRPr lang="de-DE" dirty="0"/>
          </a:p>
        </p:txBody>
      </p:sp>
    </p:spTree>
    <p:extLst>
      <p:ext uri="{BB962C8B-B14F-4D97-AF65-F5344CB8AC3E}">
        <p14:creationId xmlns:p14="http://schemas.microsoft.com/office/powerpoint/2010/main" val="3426837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Zweitvorstellung (nach 2 Wochen)</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1150"/>
            <a:ext cx="10728325" cy="4343122"/>
          </a:xfrm>
        </p:spPr>
        <p:txBody>
          <a:bodyPr/>
          <a:lstStyle/>
          <a:p>
            <a:pPr marL="0" indent="0">
              <a:lnSpc>
                <a:spcPct val="107000"/>
              </a:lnSpc>
              <a:spcAft>
                <a:spcPts val="800"/>
              </a:spcAft>
              <a:buNone/>
            </a:pPr>
            <a:r>
              <a:rPr lang="de-DE" sz="1600" b="1" kern="100" dirty="0">
                <a:effectLst/>
                <a:ea typeface="Aptos"/>
                <a:cs typeface="Times New Roman" panose="02020603050405020304" pitchFamily="18" charset="0"/>
              </a:rPr>
              <a:t>Anamnese:</a:t>
            </a:r>
            <a:r>
              <a:rPr lang="de-DE" sz="1600" kern="100" dirty="0">
                <a:effectLst/>
                <a:ea typeface="Aptos"/>
                <a:cs typeface="Times New Roman" panose="02020603050405020304" pitchFamily="18" charset="0"/>
              </a:rPr>
              <a:t> Die Patientin berichtet eindeutige Zusammenhänge zwischen Tagen mit Belastung und zeitversetzt eintretenden Zustandsverschlechterungen. Sie hat bereits angefangen, sich Aktivitäten einzuteilen, sich in ihren Aktivitäten einzuschränken und für mehr Entlastung zu sorgen. Der Partner übernimmt jetzt kräftezehrende Tätigkeiten wie Einkaufen. Darunter ginge es ihr besser, auch die Schmerzen sind weniger geworden. Anhand des MBSQ-Fragebogens besteht der dringende Verdacht auf ME/CFS. (Die Diagnose kann jedoch erst nach sechs Monaten Krankheitsdauer gesichert werden).</a:t>
            </a:r>
          </a:p>
          <a:p>
            <a:pPr marL="0" indent="0">
              <a:lnSpc>
                <a:spcPct val="107000"/>
              </a:lnSpc>
              <a:spcAft>
                <a:spcPts val="800"/>
              </a:spcAft>
              <a:buNone/>
            </a:pPr>
            <a:r>
              <a:rPr lang="de-DE" sz="1600" b="1" kern="100" dirty="0">
                <a:effectLst/>
                <a:ea typeface="Aptos"/>
                <a:cs typeface="Times New Roman" panose="02020603050405020304" pitchFamily="18" charset="0"/>
              </a:rPr>
              <a:t>Diagnostik:</a:t>
            </a:r>
            <a:endParaRPr lang="de-DE" sz="1600" kern="100" dirty="0">
              <a:effectLst/>
              <a:ea typeface="Aptos"/>
              <a:cs typeface="Times New Roman" panose="02020603050405020304" pitchFamily="18" charset="0"/>
            </a:endParaRPr>
          </a:p>
          <a:p>
            <a:pPr>
              <a:lnSpc>
                <a:spcPct val="107000"/>
              </a:lnSpc>
              <a:spcAft>
                <a:spcPts val="800"/>
              </a:spcAft>
            </a:pPr>
            <a:r>
              <a:rPr lang="de-DE" sz="1600" kern="100" dirty="0">
                <a:effectLst/>
                <a:ea typeface="Aptos"/>
                <a:cs typeface="Times New Roman" panose="02020603050405020304" pitchFamily="18" charset="0"/>
              </a:rPr>
              <a:t>Passiver Stehtest (NASA-LEAN-Test): Herzfrequenzsteigerung von mehr als 30 Schlägen pro Minute im Stand, keine orthostatische Hypotonie. Im Einklang mit der beschriebenen Symptomatik kann die </a:t>
            </a:r>
            <a:r>
              <a:rPr lang="de-DE" sz="1600" b="1" kern="100" dirty="0">
                <a:effectLst/>
                <a:ea typeface="Aptos"/>
                <a:cs typeface="Times New Roman" panose="02020603050405020304" pitchFamily="18" charset="0"/>
              </a:rPr>
              <a:t>Diagnose PoTS</a:t>
            </a:r>
            <a:r>
              <a:rPr lang="de-DE" sz="1600" kern="100" dirty="0">
                <a:effectLst/>
                <a:ea typeface="Aptos"/>
                <a:cs typeface="Times New Roman" panose="02020603050405020304" pitchFamily="18" charset="0"/>
              </a:rPr>
              <a:t> als Komorbidität </a:t>
            </a:r>
            <a:r>
              <a:rPr lang="de-DE" sz="1600" b="1" kern="100" dirty="0">
                <a:effectLst/>
                <a:ea typeface="Aptos"/>
                <a:cs typeface="Times New Roman" panose="02020603050405020304" pitchFamily="18" charset="0"/>
              </a:rPr>
              <a:t>gesichert</a:t>
            </a:r>
            <a:r>
              <a:rPr lang="de-DE" sz="1600" kern="100" dirty="0">
                <a:effectLst/>
                <a:ea typeface="Aptos"/>
                <a:cs typeface="Times New Roman" panose="02020603050405020304" pitchFamily="18" charset="0"/>
              </a:rPr>
              <a:t> werden.</a:t>
            </a:r>
          </a:p>
          <a:p>
            <a:pPr>
              <a:lnSpc>
                <a:spcPct val="107000"/>
              </a:lnSpc>
              <a:spcAft>
                <a:spcPts val="800"/>
              </a:spcAft>
            </a:pPr>
            <a:r>
              <a:rPr lang="de-DE" sz="1600" kern="100" dirty="0">
                <a:effectLst/>
                <a:ea typeface="Aptos"/>
                <a:cs typeface="Times New Roman" panose="02020603050405020304" pitchFamily="18" charset="0"/>
              </a:rPr>
              <a:t>Labor: Die Nachmeldung des Labors (DD Hypothyreose bei bek. Hashimoto) ist unauff. Die ME/CFS Basisdiagnostik (</a:t>
            </a:r>
            <a:r>
              <a:rPr lang="de-DE" sz="1600" kern="100" dirty="0">
                <a:effectLst/>
                <a:ea typeface="Aptos"/>
                <a:cs typeface="Aptos"/>
              </a:rPr>
              <a:t>Diff.-BB, CRP, CK, E’lyte (Na, K, Ca, Phosphate), nüchtern BZ, Ferritin, Folsäure, Vitamin D, Leber-, Nieren- und Schilddrüsen-Werte, TPO-Antikörper und ANA, Urin.) ist auch unauff.</a:t>
            </a:r>
            <a:endParaRPr lang="de-DE" sz="1600" kern="100" dirty="0">
              <a:effectLst/>
              <a:ea typeface="Aptos"/>
              <a:cs typeface="Times New Roman" panose="02020603050405020304" pitchFamily="18" charset="0"/>
            </a:endParaRP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6</a:t>
            </a:fld>
            <a:endParaRPr lang="de-DE" dirty="0"/>
          </a:p>
        </p:txBody>
      </p:sp>
    </p:spTree>
    <p:extLst>
      <p:ext uri="{BB962C8B-B14F-4D97-AF65-F5344CB8AC3E}">
        <p14:creationId xmlns:p14="http://schemas.microsoft.com/office/powerpoint/2010/main" val="1879728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Zweitvorstellung (nach 2 Wochen, Forts.)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845672"/>
          </a:xfrm>
        </p:spPr>
        <p:txBody>
          <a:bodyPr/>
          <a:lstStyle/>
          <a:p>
            <a:pPr marL="0" indent="0">
              <a:lnSpc>
                <a:spcPct val="107000"/>
              </a:lnSpc>
              <a:spcAft>
                <a:spcPts val="800"/>
              </a:spcAft>
              <a:buNone/>
            </a:pPr>
            <a:r>
              <a:rPr lang="de-DE" sz="1600" b="1" kern="100" dirty="0">
                <a:effectLst/>
                <a:ea typeface="Aptos"/>
                <a:cs typeface="Times New Roman" panose="02020603050405020304" pitchFamily="18" charset="0"/>
              </a:rPr>
              <a:t>Therapie: </a:t>
            </a:r>
            <a:endParaRPr lang="de-DE" sz="1600" kern="100" dirty="0">
              <a:effectLst/>
              <a:ea typeface="Aptos"/>
              <a:cs typeface="Times New Roman" panose="02020603050405020304" pitchFamily="18" charset="0"/>
            </a:endParaRPr>
          </a:p>
          <a:p>
            <a:pPr>
              <a:lnSpc>
                <a:spcPct val="107000"/>
              </a:lnSpc>
              <a:spcAft>
                <a:spcPts val="800"/>
              </a:spcAft>
            </a:pPr>
            <a:r>
              <a:rPr lang="de-DE" sz="1600" kern="100" dirty="0">
                <a:effectLst/>
                <a:ea typeface="Aptos"/>
                <a:cs typeface="Times New Roman" panose="02020603050405020304" pitchFamily="18" charset="0"/>
              </a:rPr>
              <a:t>Aufklärung über symptomatische Therapie bei PoTS (erh. Salzzufuhr zum Beispiel über WHO Trinklösung oder orale Elektrolytlösung, nicht bei Hypertonie), Trinkmenge 3 l am Tag, zur Volumensteigerung. VO Stützstrumpfhose Kompressionsklasse 2.</a:t>
            </a:r>
          </a:p>
          <a:p>
            <a:pPr>
              <a:lnSpc>
                <a:spcPct val="107000"/>
              </a:lnSpc>
              <a:spcAft>
                <a:spcPts val="800"/>
              </a:spcAft>
            </a:pPr>
            <a:r>
              <a:rPr lang="de-DE" sz="1600" kern="100" dirty="0">
                <a:effectLst/>
                <a:ea typeface="Aptos"/>
                <a:cs typeface="Times New Roman" panose="02020603050405020304" pitchFamily="18" charset="0"/>
              </a:rPr>
              <a:t>Weiterhin Pacing zur Symptomkontrolle und weiterhin Entlastung. </a:t>
            </a:r>
            <a:r>
              <a:rPr lang="de-DE" sz="1600" b="1" kern="100" dirty="0">
                <a:effectLst/>
                <a:ea typeface="Aptos"/>
                <a:cs typeface="Times New Roman" panose="02020603050405020304" pitchFamily="18" charset="0"/>
              </a:rPr>
              <a:t>Aufklärung das aktivierende Therapie und aktivitätssteigernde Maßnahmen bei ME/CFS kontraindiziert sind da sie zu schweren Zustandsverschlechterungen führen können.</a:t>
            </a:r>
            <a:r>
              <a:rPr lang="de-DE" sz="1600" kern="100" dirty="0">
                <a:effectLst/>
                <a:ea typeface="Aptos"/>
                <a:cs typeface="Times New Roman" panose="02020603050405020304" pitchFamily="18" charset="0"/>
              </a:rPr>
              <a:t> Die Patientin darf nicht “auftrainieren” und kann z</a:t>
            </a:r>
            <a:r>
              <a:rPr lang="de-DE" sz="1600" kern="100" dirty="0">
                <a:ea typeface="Aptos"/>
                <a:cs typeface="Times New Roman" panose="02020603050405020304" pitchFamily="18" charset="0"/>
              </a:rPr>
              <a:t>um Beispiel</a:t>
            </a:r>
            <a:r>
              <a:rPr lang="de-DE" sz="1600" kern="100" dirty="0">
                <a:effectLst/>
                <a:ea typeface="Aptos"/>
                <a:cs typeface="Times New Roman" panose="02020603050405020304" pitchFamily="18" charset="0"/>
              </a:rPr>
              <a:t> über entsprechende Apps und Pulsuhr mittels Herzfrequenzvariabilitäts(HRV)- oder Pulsmessung ihre noch verbleibende Belastungskapazität bestimmen.</a:t>
            </a:r>
          </a:p>
          <a:p>
            <a:pPr>
              <a:lnSpc>
                <a:spcPct val="107000"/>
              </a:lnSpc>
              <a:spcAft>
                <a:spcPts val="800"/>
              </a:spcAft>
            </a:pPr>
            <a:r>
              <a:rPr lang="de-DE" sz="1600" kern="100" dirty="0">
                <a:effectLst/>
                <a:ea typeface="Aptos"/>
                <a:cs typeface="Times New Roman" panose="02020603050405020304" pitchFamily="18" charset="0"/>
              </a:rPr>
              <a:t>Gegen die Schlafstörungen: 2 mg Melatonin (frei käuflich) falls nicht ausreichend retard (off-label) zur Nacht.</a:t>
            </a:r>
          </a:p>
          <a:p>
            <a:pPr marL="0" indent="0">
              <a:lnSpc>
                <a:spcPct val="107000"/>
              </a:lnSpc>
              <a:spcAft>
                <a:spcPts val="800"/>
              </a:spcAft>
              <a:buNone/>
            </a:pPr>
            <a:r>
              <a:rPr lang="de-DE" sz="1600" kern="100" dirty="0">
                <a:effectLst/>
                <a:ea typeface="Aptos"/>
                <a:cs typeface="Times New Roman" panose="02020603050405020304" pitchFamily="18" charset="0"/>
              </a:rPr>
              <a:t>Sie bestellen die Patientin in größeren Zeitabständen zur Verlaufskontrolle ein.</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7</a:t>
            </a:fld>
            <a:endParaRPr lang="de-DE" dirty="0"/>
          </a:p>
        </p:txBody>
      </p:sp>
    </p:spTree>
    <p:extLst>
      <p:ext uri="{BB962C8B-B14F-4D97-AF65-F5344CB8AC3E}">
        <p14:creationId xmlns:p14="http://schemas.microsoft.com/office/powerpoint/2010/main" val="411513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Verlauf (6 Monate nach Krankheitsbeginn)</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181226"/>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Im Verlauf ist deutlich geworden, dass langanhaltende schwere Zustandsverschlechterungen („Crashes“) nach körperlicher aber auch kognitiver und emotionaler Überlastung auftreten. Die Patientin konnte unter Pacing eine gewisse Symptomkontrolle erzielen. An guten Tagen und mit Krafteinteilung konnte die Master-Arbeit zwar verzögert, aber dennoch erfolgreich zu Ende gebracht werden. Die Symptomatik besteht weiterhin, kann aber zumindest unter symptomatischer Therapie abgemildert werden. Die </a:t>
            </a:r>
            <a:r>
              <a:rPr lang="de-DE" sz="1600" b="1" kern="100" dirty="0">
                <a:effectLst/>
                <a:ea typeface="Aptos"/>
                <a:cs typeface="Times New Roman" panose="02020603050405020304" pitchFamily="18" charset="0"/>
              </a:rPr>
              <a:t>Diagnose ME/CFS kann nun gesichert</a:t>
            </a:r>
            <a:r>
              <a:rPr lang="de-DE" sz="1600" kern="100" dirty="0">
                <a:effectLst/>
                <a:ea typeface="Aptos"/>
                <a:cs typeface="Times New Roman" panose="02020603050405020304" pitchFamily="18" charset="0"/>
              </a:rPr>
              <a:t> </a:t>
            </a:r>
            <a:r>
              <a:rPr lang="de-DE" sz="1600" b="1" kern="100" dirty="0">
                <a:effectLst/>
                <a:ea typeface="Aptos"/>
                <a:cs typeface="Times New Roman" panose="02020603050405020304" pitchFamily="18" charset="0"/>
              </a:rPr>
              <a:t>werden </a:t>
            </a:r>
            <a:r>
              <a:rPr lang="de-DE" sz="1600" kern="100" dirty="0">
                <a:effectLst/>
                <a:ea typeface="Aptos"/>
                <a:cs typeface="Times New Roman" panose="02020603050405020304" pitchFamily="18" charset="0"/>
              </a:rPr>
              <a:t>(sechs Monate Krankheitsdauer, nach NICE Leitlinie 2021 sogar bereits nach drei Monaten). Der </a:t>
            </a:r>
            <a:r>
              <a:rPr lang="de-DE" sz="1600" b="1" kern="100" dirty="0">
                <a:effectLst/>
                <a:ea typeface="Aptos"/>
                <a:cs typeface="Times New Roman" panose="02020603050405020304" pitchFamily="18" charset="0"/>
              </a:rPr>
              <a:t>Bell-Score</a:t>
            </a:r>
            <a:r>
              <a:rPr lang="de-DE" sz="1600" kern="100" dirty="0">
                <a:effectLst/>
                <a:ea typeface="Aptos"/>
                <a:cs typeface="Times New Roman" panose="02020603050405020304" pitchFamily="18" charset="0"/>
              </a:rPr>
              <a:t> beträgt 50, es liegt eine ME/CFS-Erkrankung </a:t>
            </a:r>
            <a:r>
              <a:rPr lang="de-DE" sz="1600" b="1" kern="100" dirty="0">
                <a:effectLst/>
                <a:ea typeface="Aptos"/>
                <a:cs typeface="Times New Roman" panose="02020603050405020304" pitchFamily="18" charset="0"/>
              </a:rPr>
              <a:t>milden Schweregrades</a:t>
            </a:r>
            <a:r>
              <a:rPr lang="de-DE" sz="1600" kern="100" dirty="0">
                <a:effectLst/>
                <a:ea typeface="Aptos"/>
                <a:cs typeface="Times New Roman" panose="02020603050405020304" pitchFamily="18" charset="0"/>
              </a:rPr>
              <a:t> nach Schweregradeinteilung gemäß NICE Leitlinie 2021 und IQWiG-Bericht 2023 vor.</a:t>
            </a:r>
          </a:p>
          <a:p>
            <a:pPr marL="0" indent="0">
              <a:lnSpc>
                <a:spcPct val="107000"/>
              </a:lnSpc>
              <a:spcAft>
                <a:spcPts val="800"/>
              </a:spcAft>
              <a:buNone/>
            </a:pPr>
            <a:r>
              <a:rPr lang="de-DE" sz="1600" kern="100" dirty="0">
                <a:effectLst/>
                <a:ea typeface="Aptos"/>
                <a:cs typeface="Times New Roman" panose="02020603050405020304" pitchFamily="18" charset="0"/>
              </a:rPr>
              <a:t>Die PoTS Therapie musste noch medikamentös erweitert werden gemäß PoTS-Therapieempfelungen. Mittels Ivabradin (off-label) konnte eine suffiziente Frequenzkontrolle erreicht werden.</a:t>
            </a:r>
          </a:p>
          <a:p>
            <a:pPr marL="0" indent="0">
              <a:lnSpc>
                <a:spcPct val="107000"/>
              </a:lnSpc>
              <a:spcAft>
                <a:spcPts val="800"/>
              </a:spcAft>
              <a:buNone/>
            </a:pPr>
            <a:r>
              <a:rPr lang="de-DE" sz="1600" kern="100" dirty="0">
                <a:effectLst/>
                <a:ea typeface="Aptos"/>
                <a:cs typeface="Times New Roman" panose="02020603050405020304" pitchFamily="18" charset="0"/>
              </a:rPr>
              <a:t>Die Schlafmedikation erwies sich als sehr hilfreich, der Schlaf ist erholsamer.</a:t>
            </a:r>
          </a:p>
          <a:p>
            <a:pPr marL="0" indent="0">
              <a:lnSpc>
                <a:spcPct val="107000"/>
              </a:lnSpc>
              <a:spcAft>
                <a:spcPts val="800"/>
              </a:spcAft>
              <a:buNone/>
            </a:pPr>
            <a:r>
              <a:rPr lang="de-DE" sz="1600" kern="100" dirty="0">
                <a:effectLst/>
                <a:ea typeface="Aptos"/>
                <a:cs typeface="Times New Roman" panose="02020603050405020304" pitchFamily="18" charset="0"/>
              </a:rPr>
              <a:t>Unter gutem Pacing kaum Schmerzmedikation notwendig.</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52292" y="0"/>
            <a:ext cx="1423702"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8</a:t>
            </a:fld>
            <a:endParaRPr lang="de-DE" dirty="0"/>
          </a:p>
        </p:txBody>
      </p:sp>
    </p:spTree>
    <p:extLst>
      <p:ext uri="{BB962C8B-B14F-4D97-AF65-F5344CB8AC3E}">
        <p14:creationId xmlns:p14="http://schemas.microsoft.com/office/powerpoint/2010/main" val="1057629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a:xfrm>
            <a:off x="731674" y="813728"/>
            <a:ext cx="10728324" cy="432000"/>
          </a:xfrm>
        </p:spPr>
        <p:txBody>
          <a:bodyPr/>
          <a:lstStyle/>
          <a:p>
            <a:r>
              <a:rPr lang="de-DE" dirty="0"/>
              <a:t>Fall M1: Patientin mit prolongierten Beschwerden nach COVID-Infektion – Verlauf (6 Monate nach Krankheitsbeginn, Forts.)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702800"/>
            <a:ext cx="10728325" cy="3181226"/>
          </a:xfrm>
        </p:spPr>
        <p:txBody>
          <a:bodyPr/>
          <a:lstStyle/>
          <a:p>
            <a:pPr marL="0" indent="0">
              <a:lnSpc>
                <a:spcPct val="107000"/>
              </a:lnSpc>
              <a:spcAft>
                <a:spcPts val="800"/>
              </a:spcAft>
              <a:buNone/>
            </a:pPr>
            <a:r>
              <a:rPr lang="de-DE" sz="1600" kern="100" dirty="0">
                <a:effectLst/>
                <a:ea typeface="Aptos"/>
                <a:cs typeface="Times New Roman" panose="02020603050405020304" pitchFamily="18" charset="0"/>
              </a:rPr>
              <a:t>Aufgrund ihrer Einschränkungen hat die Patientin ihrer Berufswunsch angepasst und versucht nun, in einem Bereich mit möglichem Home-Office, reduzierter Stundenzahl und reizarmer Umgebung den Berufsstart zu wagen. Pacing ist ein wesentlicher Bestandteil ihres Lebens in allen Lebensbereichen geworden. Ihr soziales Umfeld entlastet sie weiterhin. Mit den Medikamenten konnte eine gewisse Symptomkontrolle erzielt werden. </a:t>
            </a:r>
          </a:p>
          <a:p>
            <a:pPr marL="0" indent="0">
              <a:lnSpc>
                <a:spcPct val="107000"/>
              </a:lnSpc>
              <a:spcAft>
                <a:spcPts val="800"/>
              </a:spcAft>
              <a:buNone/>
            </a:pPr>
            <a:r>
              <a:rPr lang="de-DE" sz="1600" kern="100" dirty="0">
                <a:effectLst/>
                <a:ea typeface="Aptos"/>
                <a:cs typeface="Times New Roman" panose="02020603050405020304" pitchFamily="18" charset="0"/>
              </a:rPr>
              <a:t>Sie unterstützen die Patientin nun in der Durchsetzung sozialrechtlicher Ansprüche. Ein </a:t>
            </a:r>
            <a:r>
              <a:rPr lang="de-DE" sz="1600" b="1" kern="100" dirty="0">
                <a:effectLst/>
                <a:ea typeface="Aptos"/>
                <a:cs typeface="Times New Roman" panose="02020603050405020304" pitchFamily="18" charset="0"/>
              </a:rPr>
              <a:t>Pflegegrad </a:t>
            </a:r>
            <a:r>
              <a:rPr lang="de-DE" sz="1600" kern="100" dirty="0">
                <a:effectLst/>
                <a:ea typeface="Aptos"/>
                <a:cs typeface="Times New Roman" panose="02020603050405020304" pitchFamily="18" charset="0"/>
              </a:rPr>
              <a:t>1 wurde nach Widerspruch und </a:t>
            </a:r>
            <a:r>
              <a:rPr lang="de-DE" sz="1600" b="1" kern="100" dirty="0">
                <a:effectLst/>
                <a:ea typeface="Aptos"/>
                <a:cs typeface="Times New Roman" panose="02020603050405020304" pitchFamily="18" charset="0"/>
              </a:rPr>
              <a:t>aussagekräftigen Befunden</a:t>
            </a:r>
            <a:r>
              <a:rPr lang="de-DE" sz="1600" kern="100" dirty="0">
                <a:effectLst/>
                <a:ea typeface="Aptos"/>
                <a:cs typeface="Times New Roman" panose="02020603050405020304" pitchFamily="18" charset="0"/>
              </a:rPr>
              <a:t> Ihrerseits bewilligt und ermöglicht Unterstützung im Haushalt. Ihnen ist klar, dass </a:t>
            </a:r>
            <a:r>
              <a:rPr lang="de-DE" sz="1600" kern="100" dirty="0">
                <a:effectLst/>
                <a:ea typeface="Aptos"/>
                <a:cs typeface="Aptos"/>
              </a:rPr>
              <a:t>der Inhalt und die Ausführlichkeit der Befundberichte maßgeblichen Einfluss auf die Durchsetzbarkeit sozialrechtlicher Ansprüche haben. </a:t>
            </a:r>
            <a:r>
              <a:rPr lang="de-DE" sz="1600" kern="100" dirty="0">
                <a:effectLst/>
                <a:ea typeface="Aptos"/>
                <a:cs typeface="Times New Roman" panose="02020603050405020304" pitchFamily="18" charset="0"/>
              </a:rPr>
              <a:t>Sie unterstützen nun bei der Beantragung eines </a:t>
            </a:r>
            <a:r>
              <a:rPr lang="de-DE" sz="1600" b="1" kern="100" dirty="0">
                <a:effectLst/>
                <a:ea typeface="Aptos"/>
                <a:cs typeface="Times New Roman" panose="02020603050405020304" pitchFamily="18" charset="0"/>
              </a:rPr>
              <a:t>GdB</a:t>
            </a:r>
            <a:r>
              <a:rPr lang="de-DE" sz="1600" kern="100" dirty="0">
                <a:effectLst/>
                <a:ea typeface="Aptos"/>
                <a:cs typeface="Times New Roman" panose="02020603050405020304" pitchFamily="18" charset="0"/>
              </a:rPr>
              <a:t> um einen Anspruch auf angepasste Arbeitsbedingungen und damit eine realistische Umsetzung des geplanten Berufseinstiegs zu ermöglichen.</a:t>
            </a:r>
          </a:p>
          <a:p>
            <a:pPr marL="0" indent="0">
              <a:lnSpc>
                <a:spcPct val="107000"/>
              </a:lnSpc>
              <a:spcAft>
                <a:spcPts val="800"/>
              </a:spcAft>
              <a:buNone/>
            </a:pPr>
            <a:r>
              <a:rPr lang="de-DE" sz="1600" kern="100" dirty="0">
                <a:effectLst/>
                <a:ea typeface="Aptos"/>
                <a:cs typeface="Times New Roman" panose="02020603050405020304" pitchFamily="18" charset="0"/>
              </a:rPr>
              <a:t> </a:t>
            </a:r>
          </a:p>
          <a:p>
            <a:pPr marL="0" indent="0">
              <a:lnSpc>
                <a:spcPct val="107000"/>
              </a:lnSpc>
              <a:spcAft>
                <a:spcPts val="800"/>
              </a:spcAft>
              <a:buNone/>
            </a:pPr>
            <a:r>
              <a:rPr lang="de-DE" sz="1600" kern="100" dirty="0">
                <a:effectLst/>
                <a:ea typeface="Aptos"/>
                <a:cs typeface="Times New Roman" panose="02020603050405020304" pitchFamily="18" charset="0"/>
              </a:rPr>
              <a:t> </a:t>
            </a:r>
          </a:p>
          <a:p>
            <a:pPr marL="0" indent="0">
              <a:lnSpc>
                <a:spcPct val="107000"/>
              </a:lnSpc>
              <a:spcAft>
                <a:spcPts val="800"/>
              </a:spcAft>
              <a:buNone/>
            </a:pPr>
            <a:r>
              <a:rPr lang="de-DE" sz="1600" kern="100" dirty="0">
                <a:effectLst/>
                <a:ea typeface="Aptos"/>
                <a:cs typeface="Times New Roman" panose="02020603050405020304" pitchFamily="18" charset="0"/>
              </a:rPr>
              <a:t> </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516386" y="0"/>
            <a:ext cx="1459608" cy="358305"/>
          </a:xfrm>
        </p:spPr>
        <p:txBody>
          <a:bodyPr/>
          <a:lstStyle/>
          <a:p>
            <a:r>
              <a:rPr lang="de-DE" dirty="0"/>
              <a:t>Fall M1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„Versorgung von Patientinnen und Patienten mit Long COVID und ME/CFS - Fallbeispiele“</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9</a:t>
            </a:fld>
            <a:endParaRPr lang="de-DE" dirty="0"/>
          </a:p>
        </p:txBody>
      </p:sp>
    </p:spTree>
    <p:extLst>
      <p:ext uri="{BB962C8B-B14F-4D97-AF65-F5344CB8AC3E}">
        <p14:creationId xmlns:p14="http://schemas.microsoft.com/office/powerpoint/2010/main" val="4280118823"/>
      </p:ext>
    </p:extLst>
  </p:cSld>
  <p:clrMapOvr>
    <a:masterClrMapping/>
  </p:clrMapOvr>
</p:sld>
</file>

<file path=ppt/theme/theme1.xml><?xml version="1.0" encoding="utf-8"?>
<a:theme xmlns:a="http://schemas.openxmlformats.org/drawingml/2006/main" name="PowerPoint Master KBV">
  <a:themeElements>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C30059"/>
      </a:hlink>
      <a:folHlink>
        <a:srgbClr val="C30059"/>
      </a:folHlink>
    </a:clrScheme>
    <a:fontScheme name="KBV">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Praesentation_Vorlage.potx" id="{7AAE8A90-98DF-46DF-9FF7-19D8584E0CB9}" vid="{496372C7-C070-4BF7-B80E-706E8CFBB469}"/>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npInfo xmlns="https://www.novapath.de/xmlns">eyJjb250ZW50Ijoie1widmVyc2lvblwiOntcImNvbnRlbnRcIjp7XCJmb3JtYXRcIjo0LFwiYXBwbGljYXRpb25cIjpcIjYuOC41LjE1OTkzXCIsXCJjbGllbnRUeXBlXCI6bnVsbH0sXCJsYXN0VXBkYXRlXCI6MTcxNDAzNzQwMyxcInRlbmFudElkXCI6XCI5RENCMzRBRS1FMEE5LTQxNDQtQkE3NC04QTFCQ0E1QUM5QTVcIixcImNsaWVudElkXCI6XCJsOXNuaXNla2prMnV6MDE3aHY0dGVyaGRlaTU5OWpsNFwifSxcImRvY3VtZW50XCI6e1wiY29udGVudFwiOntcImlkXCI6XCJSWVZMNDRLNUhGN0NVSFhSSlRSUUIzUzFPOVwiLFwicHJldmlvdXNJZFwiOlwiNjhCVEJXTzJVTEdYNThGRkYxSDFPSkJZRDJcIixcInBhdGhcIjpcInBNRDV2V1VTWU9ueW9IbmdRT3dBZ2ptcCtkb2lteUxvM0I0akFBcWhabUhBZFl0MHFtNE9qZzREYXplNERUQXAzaWV3ZHQxYVRWV0xWQjdGWXpVM1hRPT1cIixcImRlbGV0ZUFmdGVyRGF0ZVwiOm51bGwsXCJvcmlnaW5hbEFwcGxpY2F0aW9uXCI6XCJQb3dlclBvaW50XCIsXCJmbGFnc1wiOltdfSxcImxhc3RVcGRhdGVcIjoxNzYyOTU0MzMyLFwidGVuYW50SWRcIjpcIjlEQ0IzNEFFLUUwQTktNDE0NC1CQTc0LThBMUJDQTVBQzlBNVwiLFwiY2xpZW50SWRcIjpcInBzZmQ0ZjNxZjFnczQzeWNyMGQ1MXc0djRzdGVzOGg5XCJ9LFwiY29uZmlkZW50aWFsaXR5XCI6e1wiY29udGVudFwiOntcInRlbmFudElkXCI6XCI5RENCMzRBRS1FMEE5LTQxNDQtQkE3NC04QTFCQ0E1QUM5QTVcIixcInJlZmVyZW5jZUlkXCI6XCI2Q0EwMTlFQjhGRjk0QTAzODE0REI2OUE2RkU1OUU4OFwiLFwiY2F0ZWdvcnlOYW1lXCI6e30sXCJuYW1lXCI6e1wiREVGQVVMVFwiOlwiw5ZmZmVudGxpY2hcIixcIkRFXCI6XCLDlmZmZW50bGljaFwifSxcImZsYWdzXCI6W119LFwibGFzdFVwZGF0ZVwiOjE3MzkzNjA4NjQsXCJ0ZW5hbnRJZFwiOlwiOURDQjM0QUUtRTBBOS00MTQ0LUJBNzQtOEExQkNBNUFDOUE1XCIsXCJjbGllbnRJZFwiOlwicHNmZDRmM3FmMWdzNDN5Y3IwZDUxdzR2NHN0ZXM4aDlcIn0sXCJzZWN1cml0eVwiOntcImNvbnRlbnRcIjp7XCJzZXZlcml0eVwiOjEwMDAsXCJkbHBJbmZvXCI6XCJcIixcInNlY3VyaXR5RmxhZ3NcIjpbXX0sXCJsYXN0VXBkYXRlXCI6MTczOTM2MDg2NCxcInRlbmFudElkXCI6XCI5RENCMzRBRS1FMEE5LTQxNDQtQkE3NC04QTFCQ0E1QUM5QTVcIixcImNsaWVudElkXCI6XCJwc2ZkNGYzcWYxZ3M0M3ljcjBkNTF3NHY0c3RlczhoOVwifSxcIm1hcmtpbmdcIjp7XCJjb250ZW50XCI6e1wiY29sb3JcIjpcIiNmZmZmZmZcIn0sXCJsYXN0VXBkYXRlXCI6MTczOTM2MDg2NCxcInRlbmFudElkXCI6XCI5RENCMzRBRS1FMEE5LTQxNDQtQkE3NC04QTFCQ0E1QUM5QTVcIixcImNsaWVudElkXCI6XCJwc2ZkNGYzcWYxZ3M0M3ljcjBkNTF3NHY0c3RlczhoOVwifX0iLCJzaWduYXR1cmUiOiJBbW9wMkI5TmFZZ2FHbHl4RlNBNHZBZERJODM1bWVoait6NWY0WDJFa1ZOalFlMVZYRnFZUDd3cnVCUnpjSHN6SHF0RmpIZTdUMVp6WkYwOTE1NjdDZz09In0=</npInfo>
</file>

<file path=customXml/itemProps1.xml><?xml version="1.0" encoding="utf-8"?>
<ds:datastoreItem xmlns:ds="http://schemas.openxmlformats.org/officeDocument/2006/customXml" ds:itemID="{68954C34-C837-44F5-BB5A-B029D000663C}">
  <ds:schemaRefs>
    <ds:schemaRef ds:uri="https://www.novapath.de/xmln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4962</Words>
  <Application>Microsoft Office PowerPoint</Application>
  <PresentationFormat>Breitbild</PresentationFormat>
  <Paragraphs>215</Paragraphs>
  <Slides>24</Slides>
  <Notes>2</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24</vt:i4>
      </vt:variant>
    </vt:vector>
  </HeadingPairs>
  <TitlesOfParts>
    <vt:vector size="29" baseType="lpstr">
      <vt:lpstr>Aptos</vt:lpstr>
      <vt:lpstr>Arial</vt:lpstr>
      <vt:lpstr>Calibri</vt:lpstr>
      <vt:lpstr>Times New Roman</vt:lpstr>
      <vt:lpstr>PowerPoint Master KBV</vt:lpstr>
      <vt:lpstr>Versorgung von Patientinnen und Patienten mit Long COVID und ME/CFS - Fallbeispiele</vt:lpstr>
      <vt:lpstr>Fall M1: Patientin mit prolongierten Beschwerden nach COVID-Infektion - Erstvorstellung</vt:lpstr>
      <vt:lpstr>Fall M1: Patientin mit prolongierten Beschwerden nach COVID-Infektion – Erstvorstellung (Forts.)</vt:lpstr>
      <vt:lpstr>Fall M1: Patientin mit prolongierten Beschwerden nach COVID-Infektion – Erstvorstellung (Forts.)</vt:lpstr>
      <vt:lpstr>Fall M1: Patientin mit prolongierten Beschwerden nach COVID-Infektion – Erstvorstellung (Forts.)</vt:lpstr>
      <vt:lpstr>Fall M1: Patientin mit prolongierten Beschwerden nach COVID-Infektion – Zweitvorstellung (nach 2 Wochen)</vt:lpstr>
      <vt:lpstr>Fall M1: Patientin mit prolongierten Beschwerden nach COVID-Infektion – Zweitvorstellung (nach 2 Wochen, Forts.)</vt:lpstr>
      <vt:lpstr>Fall M1: Patientin mit prolongierten Beschwerden nach COVID-Infektion – Verlauf (6 Monate nach Krankheitsbeginn)</vt:lpstr>
      <vt:lpstr>Fall M1: Patientin mit prolongierten Beschwerden nach COVID-Infektion – Verlauf (6 Monate nach Krankheitsbeginn, Forts.)</vt:lpstr>
      <vt:lpstr>Fall M2: Jugendliche Person mit ME/CFS nach EBV - Erstvorstellung</vt:lpstr>
      <vt:lpstr>Fall M2: Jugendliche Person mit ME/CFS nach EBV  - Zweitvorstellung (4 Wochen nach EBV-Infektion)</vt:lpstr>
      <vt:lpstr>Fall M2: Jugendliche Person mit ME/CFS nach EBV  - Zweitvorstellung (4 Wochen nach EBV-Infektion, Forts.)</vt:lpstr>
      <vt:lpstr>Fall M2: Jugendliche Person mit ME/CFS nach EBV  - Drittvorstellung (6 Wochen nach Erkrankung)</vt:lpstr>
      <vt:lpstr>Fall M2: Jugendliche Person mit ME/CFS nach EBV  - Verlauf </vt:lpstr>
      <vt:lpstr>Fall M3: Schwerstbetroffene Person, schleichender Verlauf  - Erstvorstellung  </vt:lpstr>
      <vt:lpstr>Fall M3: Schwerstbetroffene Person, schleichender Verlauf – Erstvorstellung (Forts.)  </vt:lpstr>
      <vt:lpstr>Fall M3: Schwerstbetroffene Person, schleichender Verlauf – Erstvorstellung (Forts.)  </vt:lpstr>
      <vt:lpstr>Fall M3: Schwerstbetroffene Person, schleichender Verlauf – Zweitkontakt (Hausbesuch nach einer Woche)  </vt:lpstr>
      <vt:lpstr>Fall M3: Schwerstbetroffene Person, schleichender Verlauf – Zweitkontakt (Hausbesuch nach einer Woche, Forts.)  </vt:lpstr>
      <vt:lpstr>Fall M3: Schwerstbetroffene Person, schleichender Verlauf – Verlauf/Ausblick  </vt:lpstr>
      <vt:lpstr>Fall M3: Schwerstbetroffene Person, schleichender Verlauf – Verlauf/Ausblick  </vt:lpstr>
      <vt:lpstr>Fall P1: Patientin mit Überweisung in die psychotherapeutische Praxis</vt:lpstr>
      <vt:lpstr>Fall P2: Patientin mit Selbstdiagnose in der psychotherapeutischen Praxis</vt:lpstr>
      <vt:lpstr>Fall A1: Patientin mit anhaltendem Unterbauchschmerz</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Prävention von Bedrohungen, Gewalt sowie Deeskalation in der Praxis</dc:title>
  <dc:creator>Reick, Tanja (KBV)</dc:creator>
  <cp:lastModifiedBy>Reick, Tanja (KBV)</cp:lastModifiedBy>
  <cp:revision>91</cp:revision>
  <cp:lastPrinted>2025-02-13T10:59:14Z</cp:lastPrinted>
  <dcterms:created xsi:type="dcterms:W3CDTF">2024-12-16T13:24:47Z</dcterms:created>
  <dcterms:modified xsi:type="dcterms:W3CDTF">2025-11-12T12:32:13Z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Öffentlich</vt:lpwstr>
  </property>
  <property fmtid="{D5CDD505-2E9C-101B-9397-08002B2CF9AE}" pid="3" name="Klassifizierungs-Id">
    <vt:lpwstr>6CA019EB8FF94A03814DB69A6FE59E88</vt:lpwstr>
  </property>
  <property fmtid="{D5CDD505-2E9C-101B-9397-08002B2CF9AE}" pid="4" name="Klassifizierungs-Datum">
    <vt:lpwstr>02/12/2025 11:47:44</vt:lpwstr>
  </property>
  <property fmtid="{D5CDD505-2E9C-101B-9397-08002B2CF9AE}" pid="5" name="NovaPath-SeverityName">
    <vt:lpwstr>Ohne</vt:lpwstr>
  </property>
  <property fmtid="{D5CDD505-2E9C-101B-9397-08002B2CF9AE}" pid="6" name="NovaPath-SeverityLevel">
    <vt:lpwstr>1000</vt:lpwstr>
  </property>
  <property fmtid="{D5CDD505-2E9C-101B-9397-08002B2CF9AE}" pid="7" name="Dokumenten-ID">
    <vt:lpwstr>RYVL44K5HF7CUHXRJTRQB3S1O9</vt:lpwstr>
  </property>
  <property fmtid="{D5CDD505-2E9C-101B-9397-08002B2CF9AE}" pid="8" name="NovaPath-Version">
    <vt:lpwstr>6.8.5.15993</vt:lpwstr>
  </property>
</Properties>
</file>